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18"/>
  </p:notesMasterIdLst>
  <p:sldIdLst>
    <p:sldId id="299" r:id="rId2"/>
    <p:sldId id="345" r:id="rId3"/>
    <p:sldId id="335" r:id="rId4"/>
    <p:sldId id="349" r:id="rId5"/>
    <p:sldId id="346" r:id="rId6"/>
    <p:sldId id="348" r:id="rId7"/>
    <p:sldId id="343" r:id="rId8"/>
    <p:sldId id="302" r:id="rId9"/>
    <p:sldId id="333" r:id="rId10"/>
    <p:sldId id="325" r:id="rId11"/>
    <p:sldId id="350" r:id="rId12"/>
    <p:sldId id="351" r:id="rId13"/>
    <p:sldId id="328" r:id="rId14"/>
    <p:sldId id="312" r:id="rId15"/>
    <p:sldId id="314" r:id="rId16"/>
    <p:sldId id="352" r:id="rId1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0701"/>
    <a:srgbClr val="0000FF"/>
    <a:srgbClr val="222F3F"/>
    <a:srgbClr val="3B3852"/>
    <a:srgbClr val="16234E"/>
    <a:srgbClr val="00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9678" autoAdjust="0"/>
  </p:normalViewPr>
  <p:slideViewPr>
    <p:cSldViewPr>
      <p:cViewPr varScale="1">
        <p:scale>
          <a:sx n="81" d="100"/>
          <a:sy n="81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baseline="0" dirty="0" smtClean="0">
                <a:effectLst/>
              </a:rPr>
              <a:t>Динамика приема в вуз на специальности оборонного профиля</a:t>
            </a:r>
            <a:endParaRPr lang="ru-RU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3475885826771652E-2"/>
          <c:y val="0.13760949803149605"/>
          <c:w val="0.85353510949316136"/>
          <c:h val="0.6445760583929560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прием в вуз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1332</c:v>
                </c:pt>
                <c:pt idx="1">
                  <c:v>1019</c:v>
                </c:pt>
                <c:pt idx="2">
                  <c:v>1101</c:v>
                </c:pt>
                <c:pt idx="3">
                  <c:v>1208</c:v>
                </c:pt>
                <c:pt idx="4">
                  <c:v>1093</c:v>
                </c:pt>
                <c:pt idx="5">
                  <c:v>1520</c:v>
                </c:pt>
                <c:pt idx="6">
                  <c:v>1821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8001496"/>
        <c:axId val="20799992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Прием на специальности оборонного профиля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2017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931</c:v>
                </c:pt>
                <c:pt idx="1">
                  <c:v>786</c:v>
                </c:pt>
                <c:pt idx="2">
                  <c:v>829</c:v>
                </c:pt>
                <c:pt idx="3">
                  <c:v>906</c:v>
                </c:pt>
                <c:pt idx="4">
                  <c:v>907</c:v>
                </c:pt>
                <c:pt idx="5">
                  <c:v>1209</c:v>
                </c:pt>
                <c:pt idx="6">
                  <c:v>1297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01496"/>
        <c:axId val="207999928"/>
      </c:lineChart>
      <c:catAx>
        <c:axId val="208001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999928"/>
        <c:crosses val="autoZero"/>
        <c:auto val="1"/>
        <c:lblAlgn val="ctr"/>
        <c:lblOffset val="100"/>
        <c:noMultiLvlLbl val="0"/>
      </c:catAx>
      <c:valAx>
        <c:axId val="20799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00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0890087554959647"/>
          <c:y val="0.90658804666046033"/>
          <c:w val="0.636512038997189"/>
          <c:h val="9.3411953339539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Общие основания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6358024691358028E-2"/>
                  <c:y val="-1.1224130643578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6358024691358028E-2"/>
                  <c:y val="-5.8926685878784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901234567901397E-2"/>
                  <c:y val="-5.331462055699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625</c:v>
                </c:pt>
                <c:pt idx="1">
                  <c:v>579</c:v>
                </c:pt>
                <c:pt idx="2">
                  <c:v>599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8148148148150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8148148148150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6358024691358028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316</c:v>
                </c:pt>
                <c:pt idx="1">
                  <c:v>339</c:v>
                </c:pt>
                <c:pt idx="2">
                  <c:v>307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003064"/>
        <c:axId val="207997968"/>
        <c:axId val="0"/>
      </c:bar3DChart>
      <c:catAx>
        <c:axId val="20800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207997968"/>
        <c:crosses val="autoZero"/>
        <c:auto val="1"/>
        <c:lblAlgn val="ctr"/>
        <c:lblOffset val="100"/>
        <c:noMultiLvlLbl val="0"/>
      </c:catAx>
      <c:valAx>
        <c:axId val="20799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  <a:latin typeface="Cambria" pitchFamily="18" charset="0"/>
              </a:defRPr>
            </a:pPr>
            <a:endParaRPr lang="ru-RU"/>
          </a:p>
        </c:txPr>
        <c:crossAx val="208003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92085711816848"/>
          <c:y val="8.8023366546723505E-2"/>
          <c:w val="0.23550205180024084"/>
          <c:h val="0.4018726472073269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Специалитет и бакалавриат</c:v>
                </c:pt>
                <c:pt idx="1">
                  <c:v>Специалитет</c:v>
                </c:pt>
                <c:pt idx="2">
                  <c:v>Бакалавриат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957</c:v>
                </c:pt>
                <c:pt idx="1">
                  <c:v>395</c:v>
                </c:pt>
                <c:pt idx="2">
                  <c:v>562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Специалитет и бакалавриат</c:v>
                </c:pt>
                <c:pt idx="1">
                  <c:v>Специалитет</c:v>
                </c:pt>
                <c:pt idx="2">
                  <c:v>Бакалавриат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939</c:v>
                </c:pt>
                <c:pt idx="1">
                  <c:v>390</c:v>
                </c:pt>
                <c:pt idx="2">
                  <c:v>519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Специалитет и бакалавриат</c:v>
                </c:pt>
                <c:pt idx="1">
                  <c:v>Специалитет</c:v>
                </c:pt>
                <c:pt idx="2">
                  <c:v>Бакалавриат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920</c:v>
                </c:pt>
                <c:pt idx="1">
                  <c:v>363</c:v>
                </c:pt>
                <c:pt idx="2">
                  <c:v>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001104"/>
        <c:axId val="208000712"/>
        <c:axId val="0"/>
      </c:bar3DChart>
      <c:catAx>
        <c:axId val="208001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8000712"/>
        <c:crosses val="autoZero"/>
        <c:auto val="1"/>
        <c:lblAlgn val="ctr"/>
        <c:lblOffset val="100"/>
        <c:noMultiLvlLbl val="0"/>
      </c:catAx>
      <c:valAx>
        <c:axId val="208000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Cambria" pitchFamily="18" charset="0"/>
              </a:defRPr>
            </a:pPr>
            <a:endParaRPr lang="ru-RU"/>
          </a:p>
        </c:txPr>
        <c:crossAx val="2080011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600" b="1" i="0" u="none" strike="noStrike" kern="1200" cap="all" spc="0" normalizeH="0" baseline="0">
                <a:solidFill>
                  <a:srgbClr val="16234E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cap="none" spc="0" baseline="0" dirty="0" smtClean="0">
                <a:solidFill>
                  <a:srgbClr val="16234E"/>
                </a:solidFill>
                <a:latin typeface="+mn-lt"/>
                <a:ea typeface="+mn-ea"/>
                <a:cs typeface="+mn-cs"/>
              </a:rPr>
              <a:t>Численность обучающихся по формам обучения </a:t>
            </a:r>
            <a:endParaRPr lang="ru-RU" sz="1600" b="1" i="0" u="none" strike="noStrike" kern="1200" cap="none" spc="0" baseline="0" dirty="0">
              <a:solidFill>
                <a:srgbClr val="16234E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5130531218808916"/>
          <c:y val="2.08734014631150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Лист3!$G$2</c:f>
              <c:strCache>
                <c:ptCount val="1"/>
                <c:pt idx="0">
                  <c:v>Из них по специальностям оборонного профиля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Лист3!$B$3:$B$6</c:f>
              <c:strCache>
                <c:ptCount val="4"/>
                <c:pt idx="0">
                  <c:v>Аспирантура</c:v>
                </c:pt>
                <c:pt idx="1">
                  <c:v>Программы магистратуры</c:v>
                </c:pt>
                <c:pt idx="2">
                  <c:v>Программы специалитета</c:v>
                </c:pt>
                <c:pt idx="3">
                  <c:v>Программы бакалавриата</c:v>
                </c:pt>
              </c:strCache>
            </c:strRef>
          </c:cat>
          <c:val>
            <c:numRef>
              <c:f>Лист3!$G$3:$G$6</c:f>
              <c:numCache>
                <c:formatCode>General</c:formatCode>
                <c:ptCount val="4"/>
                <c:pt idx="0">
                  <c:v>83</c:v>
                </c:pt>
                <c:pt idx="1">
                  <c:v>157</c:v>
                </c:pt>
                <c:pt idx="2">
                  <c:v>1639</c:v>
                </c:pt>
                <c:pt idx="3">
                  <c:v>1643</c:v>
                </c:pt>
              </c:numCache>
            </c:numRef>
          </c:val>
        </c:ser>
        <c:ser>
          <c:idx val="1"/>
          <c:order val="1"/>
          <c:tx>
            <c:strRef>
              <c:f>Лист3!$F$2</c:f>
              <c:strCache>
                <c:ptCount val="1"/>
                <c:pt idx="0">
                  <c:v>Численность обучающихся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929204006363656E-3"/>
                  <c:y val="-2.7562446167097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036388403721196E-17"/>
                  <c:y val="-2.7562446167097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Лист3!$B$3:$B$6</c:f>
              <c:strCache>
                <c:ptCount val="4"/>
                <c:pt idx="0">
                  <c:v>Аспирантура</c:v>
                </c:pt>
                <c:pt idx="1">
                  <c:v>Программы магистратуры</c:v>
                </c:pt>
                <c:pt idx="2">
                  <c:v>Программы специалитета</c:v>
                </c:pt>
                <c:pt idx="3">
                  <c:v>Программы бакалавриата</c:v>
                </c:pt>
              </c:strCache>
            </c:strRef>
          </c:cat>
          <c:val>
            <c:numRef>
              <c:f>Лист3!$F$3:$F$6</c:f>
              <c:numCache>
                <c:formatCode>General</c:formatCode>
                <c:ptCount val="4"/>
                <c:pt idx="0">
                  <c:v>45</c:v>
                </c:pt>
                <c:pt idx="1">
                  <c:v>9</c:v>
                </c:pt>
                <c:pt idx="2">
                  <c:v>176</c:v>
                </c:pt>
                <c:pt idx="3">
                  <c:v>581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9667960"/>
        <c:axId val="209666392"/>
      </c:barChart>
      <c:catAx>
        <c:axId val="209667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rgbClr val="16234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666392"/>
        <c:crosses val="autoZero"/>
        <c:auto val="1"/>
        <c:lblAlgn val="ctr"/>
        <c:lblOffset val="100"/>
        <c:noMultiLvlLbl val="0"/>
      </c:catAx>
      <c:valAx>
        <c:axId val="209666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966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0.38455399061032874"/>
          <c:y val="0.20624113475177314"/>
          <c:w val="0.59239436619718311"/>
          <c:h val="5.796252862009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6234E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16234E"/>
                </a:solidFill>
              </a:rPr>
              <a:t>Общая численность </a:t>
            </a:r>
            <a:r>
              <a:rPr lang="ru-RU" sz="1600" b="1" dirty="0">
                <a:solidFill>
                  <a:srgbClr val="16234E"/>
                </a:solidFill>
              </a:rPr>
              <a:t>обучающихся</a:t>
            </a:r>
          </a:p>
        </c:rich>
      </c:tx>
      <c:layout>
        <c:manualLayout>
          <c:xMode val="edge"/>
          <c:yMode val="edge"/>
          <c:x val="0.20504960106999509"/>
          <c:y val="7.46427739427473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Лист3!$F$2</c:f>
              <c:strCache>
                <c:ptCount val="1"/>
                <c:pt idx="0">
                  <c:v>Численность обучающихся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5.5384313585116481E-2"/>
                  <c:y val="-5.29076553368883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16234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rgbClr val="16234E"/>
                        </a:solidFill>
                      </a:rPr>
                      <a:t>Из них по специальностям оборонного профиля</a:t>
                    </a:r>
                  </a:p>
                  <a:p>
                    <a:pPr>
                      <a:defRPr sz="1100" b="0" i="0" u="none" strike="noStrike" kern="1200" baseline="0">
                        <a:solidFill>
                          <a:srgbClr val="16234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207886-7CBF-49C2-89C4-8DE263A699E1}" type="PERCENTAGE">
                      <a:rPr lang="ru-RU">
                        <a:solidFill>
                          <a:srgbClr val="16234E"/>
                        </a:solidFill>
                      </a:rPr>
                      <a:pPr>
                        <a:defRPr sz="1100" b="0" i="0" u="none" strike="noStrike" kern="1200" baseline="0">
                          <a:solidFill>
                            <a:srgbClr val="16234E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8403305895041"/>
                      <c:h val="0.3628900132242297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16234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Лист3!$F$2:$G$2</c:f>
              <c:strCache>
                <c:ptCount val="2"/>
                <c:pt idx="0">
                  <c:v>Численность обучающихся</c:v>
                </c:pt>
                <c:pt idx="1">
                  <c:v>Из них по специальностям оборонного профиля</c:v>
                </c:pt>
              </c:strCache>
            </c:strRef>
          </c:cat>
          <c:val>
            <c:numRef>
              <c:f>Лист3!$F$7:$G$7</c:f>
              <c:numCache>
                <c:formatCode>General</c:formatCode>
                <c:ptCount val="2"/>
                <c:pt idx="0">
                  <c:v>811</c:v>
                </c:pt>
                <c:pt idx="1">
                  <c:v>3522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Доля целевых студентов получивших</a:t>
            </a:r>
            <a:r>
              <a:rPr lang="ru-RU" sz="1400" baseline="0" dirty="0"/>
              <a:t> поддержку в рамках Конкурса </a:t>
            </a:r>
            <a:endParaRPr lang="ru-RU" sz="1400" baseline="0" dirty="0" smtClean="0"/>
          </a:p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aseline="0" dirty="0" smtClean="0"/>
              <a:t>"</a:t>
            </a:r>
            <a:r>
              <a:rPr lang="ru-RU" sz="1400" baseline="0" dirty="0"/>
              <a:t>Новые кадры ОПК" </a:t>
            </a:r>
            <a:endParaRPr lang="ru-RU" sz="1400" dirty="0"/>
          </a:p>
        </c:rich>
      </c:tx>
      <c:layout>
        <c:manualLayout>
          <c:xMode val="edge"/>
          <c:yMode val="edge"/>
          <c:x val="0.13139697744879258"/>
          <c:y val="2.19405803533429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897366030881011"/>
          <c:y val="0.25048019991161885"/>
          <c:w val="0.58764759309718462"/>
          <c:h val="0.654982929195871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Лист1!$A$46</c:f>
              <c:strCache>
                <c:ptCount val="1"/>
                <c:pt idx="0">
                  <c:v>Гособорозаказ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Лист1!$B$45:$D$45</c:f>
              <c:strCache>
                <c:ptCount val="3"/>
                <c:pt idx="0">
                  <c:v>Выпуск 2015 г.</c:v>
                </c:pt>
                <c:pt idx="1">
                  <c:v>Выпуск 2016 г.</c:v>
                </c:pt>
                <c:pt idx="2">
                  <c:v>Выпуск 2017 г.</c:v>
                </c:pt>
              </c:strCache>
            </c:strRef>
          </c:cat>
          <c:val>
            <c:numRef>
              <c:f>Лист1!$B$46:$D$46</c:f>
              <c:numCache>
                <c:formatCode>General</c:formatCode>
                <c:ptCount val="3"/>
                <c:pt idx="0">
                  <c:v>135</c:v>
                </c:pt>
                <c:pt idx="1">
                  <c:v>165</c:v>
                </c:pt>
                <c:pt idx="2">
                  <c:v>242</c:v>
                </c:pt>
              </c:numCache>
            </c:numRef>
          </c:val>
        </c:ser>
        <c:ser>
          <c:idx val="1"/>
          <c:order val="1"/>
          <c:tx>
            <c:strRef>
              <c:f>Лист1!$A$47</c:f>
              <c:strCache>
                <c:ptCount val="1"/>
                <c:pt idx="0">
                  <c:v>в том числе участники проекта "Новые кадры ОПК"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Лист1!$B$45:$D$45</c:f>
              <c:strCache>
                <c:ptCount val="3"/>
                <c:pt idx="0">
                  <c:v>Выпуск 2015 г.</c:v>
                </c:pt>
                <c:pt idx="1">
                  <c:v>Выпуск 2016 г.</c:v>
                </c:pt>
                <c:pt idx="2">
                  <c:v>Выпуск 2017 г.</c:v>
                </c:pt>
              </c:strCache>
            </c:strRef>
          </c:cat>
          <c:val>
            <c:numRef>
              <c:f>Лист1!$B$47:$D$47</c:f>
              <c:numCache>
                <c:formatCode>General</c:formatCode>
                <c:ptCount val="3"/>
                <c:pt idx="0">
                  <c:v>88</c:v>
                </c:pt>
                <c:pt idx="1">
                  <c:v>55</c:v>
                </c:pt>
                <c:pt idx="2">
                  <c:v>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9668352"/>
        <c:axId val="209667176"/>
      </c:barChart>
      <c:catAx>
        <c:axId val="20966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667176"/>
        <c:crosses val="autoZero"/>
        <c:auto val="1"/>
        <c:lblAlgn val="ctr"/>
        <c:lblOffset val="100"/>
        <c:noMultiLvlLbl val="0"/>
      </c:catAx>
      <c:valAx>
        <c:axId val="209667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966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5194492862771922"/>
          <c:y val="0.53417497231450761"/>
          <c:w val="0.23091679509924576"/>
          <c:h val="0.37596951543847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53341696124661E-2"/>
          <c:y val="0.16185173735462111"/>
          <c:w val="0.50670470400940393"/>
          <c:h val="0.628475452916388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 - Факультет Ракетно-космической техники</c:v>
                </c:pt>
                <c:pt idx="1">
                  <c:v>Е - Факультет Оружие и системы вооружения</c:v>
                </c:pt>
                <c:pt idx="2">
                  <c:v>И - Факультет информационных и управляющих систем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103</c:v>
                </c:pt>
                <c:pt idx="2">
                  <c:v>87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68619617262651"/>
          <c:y val="0"/>
          <c:w val="0.37298190989800711"/>
          <c:h val="0.97468759095888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9A5D1-5A27-4247-9700-62FED925EC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19194E-0851-4A7E-ACE5-A3A0EF48CC9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«Ракетно-космической техники»</a:t>
          </a:r>
          <a:endParaRPr lang="ru-RU" dirty="0"/>
        </a:p>
      </dgm:t>
    </dgm:pt>
    <dgm:pt modelId="{9774C762-0EC6-4169-9867-9FD0C602CCD2}" type="sibTrans" cxnId="{03E2D00A-7A03-4549-ABF1-7B86C16C8A91}">
      <dgm:prSet/>
      <dgm:spPr/>
      <dgm:t>
        <a:bodyPr/>
        <a:lstStyle/>
        <a:p>
          <a:endParaRPr lang="ru-RU"/>
        </a:p>
      </dgm:t>
    </dgm:pt>
    <dgm:pt modelId="{03BDE38F-5419-40D9-B212-4D81E9C6F0A9}" type="parTrans" cxnId="{03E2D00A-7A03-4549-ABF1-7B86C16C8A91}">
      <dgm:prSet/>
      <dgm:spPr/>
      <dgm:t>
        <a:bodyPr/>
        <a:lstStyle/>
        <a:p>
          <a:endParaRPr lang="ru-RU"/>
        </a:p>
      </dgm:t>
    </dgm:pt>
    <dgm:pt modelId="{2FF0231C-8BDE-4434-83DE-0B8B493C772A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 «Оружие и системы вооружения»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94B061-52BB-4B6F-92D0-E2B0E3F65D9D}" type="sibTrans" cxnId="{B31EF0AD-8272-4B80-894B-56481B549A83}">
      <dgm:prSet/>
      <dgm:spPr/>
      <dgm:t>
        <a:bodyPr/>
        <a:lstStyle/>
        <a:p>
          <a:endParaRPr lang="ru-RU"/>
        </a:p>
      </dgm:t>
    </dgm:pt>
    <dgm:pt modelId="{3D735D19-42DE-4240-91D7-73639E50ABAC}" type="parTrans" cxnId="{B31EF0AD-8272-4B80-894B-56481B549A83}">
      <dgm:prSet/>
      <dgm:spPr/>
      <dgm:t>
        <a:bodyPr/>
        <a:lstStyle/>
        <a:p>
          <a:endParaRPr lang="ru-RU"/>
        </a:p>
      </dgm:t>
    </dgm:pt>
    <dgm:pt modelId="{434889BB-C475-46FE-A89F-A17288BCD682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«И» Информационные и управляющие системы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A82625-76A6-4A54-975E-294B1DEDCC4D}" type="parTrans" cxnId="{1788082E-DDFD-4C21-B43D-61A116BD82E3}">
      <dgm:prSet/>
      <dgm:spPr/>
      <dgm:t>
        <a:bodyPr/>
        <a:lstStyle/>
        <a:p>
          <a:endParaRPr lang="ru-RU"/>
        </a:p>
      </dgm:t>
    </dgm:pt>
    <dgm:pt modelId="{D5C71A1A-4F53-405B-9A1B-F3C1AEBF3FDA}" type="sibTrans" cxnId="{1788082E-DDFD-4C21-B43D-61A116BD82E3}">
      <dgm:prSet/>
      <dgm:spPr/>
      <dgm:t>
        <a:bodyPr/>
        <a:lstStyle/>
        <a:p>
          <a:endParaRPr lang="ru-RU"/>
        </a:p>
      </dgm:t>
    </dgm:pt>
    <dgm:pt modelId="{568F50E5-3926-4B13-83C2-3535C221299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«Р» Международного промышленного менеджмента и коммуникации 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29B4E-612E-4647-AF5C-66A5A6DDFF25}" type="parTrans" cxnId="{80503AD6-27BC-4DE0-92FE-B2A545F3EC74}">
      <dgm:prSet/>
      <dgm:spPr/>
      <dgm:t>
        <a:bodyPr/>
        <a:lstStyle/>
        <a:p>
          <a:endParaRPr lang="ru-RU"/>
        </a:p>
      </dgm:t>
    </dgm:pt>
    <dgm:pt modelId="{FDD34881-6465-4DBF-BEF4-A480DEE7E982}" type="sibTrans" cxnId="{80503AD6-27BC-4DE0-92FE-B2A545F3EC74}">
      <dgm:prSet/>
      <dgm:spPr/>
      <dgm:t>
        <a:bodyPr/>
        <a:lstStyle/>
        <a:p>
          <a:endParaRPr lang="ru-RU"/>
        </a:p>
      </dgm:t>
    </dgm:pt>
    <dgm:pt modelId="{BAAD8926-0E49-4307-AB35-BC9DA4D416B1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Учебный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военный центр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DF398A-FF57-4CB8-B657-A4CE8C1EB3D7}" type="parTrans" cxnId="{A24682B3-55DF-4A82-B29A-15ADA830A83C}">
      <dgm:prSet/>
      <dgm:spPr/>
      <dgm:t>
        <a:bodyPr/>
        <a:lstStyle/>
        <a:p>
          <a:endParaRPr lang="ru-RU"/>
        </a:p>
      </dgm:t>
    </dgm:pt>
    <dgm:pt modelId="{FB8BF5E4-4C85-4C26-913F-FE31587F5EA0}" type="sibTrans" cxnId="{A24682B3-55DF-4A82-B29A-15ADA830A83C}">
      <dgm:prSet/>
      <dgm:spPr/>
      <dgm:t>
        <a:bodyPr/>
        <a:lstStyle/>
        <a:p>
          <a:endParaRPr lang="ru-RU"/>
        </a:p>
      </dgm:t>
    </dgm:pt>
    <dgm:pt modelId="{D4F27C4A-3DFE-4F2E-B099-DD588D05E8A0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«Естественно-научный»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1EC941-7F3D-4D87-98AA-144298D96946}" type="parTrans" cxnId="{84915B69-3B1E-4A48-8677-6E4A717378A9}">
      <dgm:prSet/>
      <dgm:spPr/>
      <dgm:t>
        <a:bodyPr/>
        <a:lstStyle/>
        <a:p>
          <a:endParaRPr lang="ru-RU"/>
        </a:p>
      </dgm:t>
    </dgm:pt>
    <dgm:pt modelId="{6769C604-9B86-4B13-8234-DB00CDD92A38}" type="sibTrans" cxnId="{84915B69-3B1E-4A48-8677-6E4A717378A9}">
      <dgm:prSet/>
      <dgm:spPr/>
      <dgm:t>
        <a:bodyPr/>
        <a:lstStyle/>
        <a:p>
          <a:endParaRPr lang="ru-RU"/>
        </a:p>
      </dgm:t>
    </dgm:pt>
    <dgm:pt modelId="{95E73426-B5C8-4DBA-8C01-D8C48C24BAE3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Военная кафедра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E3101B-20DC-4EDF-9990-70A6B524A375}" type="parTrans" cxnId="{A9257AF1-BE5B-4D50-BB64-A46CA9B1F10D}">
      <dgm:prSet/>
      <dgm:spPr/>
      <dgm:t>
        <a:bodyPr/>
        <a:lstStyle/>
        <a:p>
          <a:endParaRPr lang="ru-RU"/>
        </a:p>
      </dgm:t>
    </dgm:pt>
    <dgm:pt modelId="{C7A14E1B-1579-4E4F-923F-C3DA93A66809}" type="sibTrans" cxnId="{A9257AF1-BE5B-4D50-BB64-A46CA9B1F10D}">
      <dgm:prSet/>
      <dgm:spPr/>
      <dgm:t>
        <a:bodyPr/>
        <a:lstStyle/>
        <a:p>
          <a:endParaRPr lang="ru-RU"/>
        </a:p>
      </dgm:t>
    </dgm:pt>
    <dgm:pt modelId="{797A67D4-D9C2-4144-8C89-30A256148378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Отделение дополнительного профессионального образования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BD9FBC-AB18-4CC6-811B-5E4651AD95D9}" type="parTrans" cxnId="{017EAA5C-912E-49FF-9F8D-2DD4D858BF65}">
      <dgm:prSet/>
      <dgm:spPr/>
      <dgm:t>
        <a:bodyPr/>
        <a:lstStyle/>
        <a:p>
          <a:endParaRPr lang="ru-RU"/>
        </a:p>
      </dgm:t>
    </dgm:pt>
    <dgm:pt modelId="{6DEC8A6A-3309-4C27-8EFF-B5F77BCD4A4D}" type="sibTrans" cxnId="{017EAA5C-912E-49FF-9F8D-2DD4D858BF65}">
      <dgm:prSet/>
      <dgm:spPr/>
      <dgm:t>
        <a:bodyPr/>
        <a:lstStyle/>
        <a:p>
          <a:endParaRPr lang="ru-RU"/>
        </a:p>
      </dgm:t>
    </dgm:pt>
    <dgm:pt modelId="{9AA95D9E-AF49-4252-9039-966A0130C477}" type="pres">
      <dgm:prSet presAssocID="{0E69A5D1-5A27-4247-9700-62FED925ECC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7EF9D4-ACA2-497D-943B-FAB8BAB88FCB}" type="pres">
      <dgm:prSet presAssocID="{5419194E-0851-4A7E-ACE5-A3A0EF48CC9B}" presName="composite" presStyleCnt="0"/>
      <dgm:spPr/>
    </dgm:pt>
    <dgm:pt modelId="{9F06DB9F-DFBD-410A-97B0-375B59C20D7B}" type="pres">
      <dgm:prSet presAssocID="{5419194E-0851-4A7E-ACE5-A3A0EF48CC9B}" presName="imgShp" presStyleLbl="fgImgPlace1" presStyleIdx="0" presStyleCnt="8"/>
      <dgm:spPr/>
    </dgm:pt>
    <dgm:pt modelId="{5D205A0B-3279-4E5C-B112-3C6A97F2A64A}" type="pres">
      <dgm:prSet presAssocID="{5419194E-0851-4A7E-ACE5-A3A0EF48CC9B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8B742-848A-4DCD-80F0-FAEE610C3CEC}" type="pres">
      <dgm:prSet presAssocID="{9774C762-0EC6-4169-9867-9FD0C602CCD2}" presName="spacing" presStyleCnt="0"/>
      <dgm:spPr/>
    </dgm:pt>
    <dgm:pt modelId="{A2ACFC82-4F6F-4F08-92E9-735B244C02EB}" type="pres">
      <dgm:prSet presAssocID="{2FF0231C-8BDE-4434-83DE-0B8B493C772A}" presName="composite" presStyleCnt="0"/>
      <dgm:spPr/>
    </dgm:pt>
    <dgm:pt modelId="{4456C07C-AB31-4772-9EB4-FFAE9DF28871}" type="pres">
      <dgm:prSet presAssocID="{2FF0231C-8BDE-4434-83DE-0B8B493C772A}" presName="imgShp" presStyleLbl="fgImgPlace1" presStyleIdx="1" presStyleCnt="8"/>
      <dgm:spPr/>
    </dgm:pt>
    <dgm:pt modelId="{4FF0FD44-A3E9-4ED8-884D-4E0A49F0D43E}" type="pres">
      <dgm:prSet presAssocID="{2FF0231C-8BDE-4434-83DE-0B8B493C772A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0A8D9-CBAA-4114-B7BE-D924CE46C73D}" type="pres">
      <dgm:prSet presAssocID="{1994B061-52BB-4B6F-92D0-E2B0E3F65D9D}" presName="spacing" presStyleCnt="0"/>
      <dgm:spPr/>
    </dgm:pt>
    <dgm:pt modelId="{94FFAAB3-3C3E-46A3-BF96-E117159C3024}" type="pres">
      <dgm:prSet presAssocID="{434889BB-C475-46FE-A89F-A17288BCD682}" presName="composite" presStyleCnt="0"/>
      <dgm:spPr/>
    </dgm:pt>
    <dgm:pt modelId="{F7E398DF-BBF0-4596-A1B8-87DCCF982CBA}" type="pres">
      <dgm:prSet presAssocID="{434889BB-C475-46FE-A89F-A17288BCD682}" presName="imgShp" presStyleLbl="fgImgPlace1" presStyleIdx="2" presStyleCnt="8"/>
      <dgm:spPr/>
    </dgm:pt>
    <dgm:pt modelId="{E324040B-CF47-4A3E-A125-D999872905CC}" type="pres">
      <dgm:prSet presAssocID="{434889BB-C475-46FE-A89F-A17288BCD682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199CB-2B71-4A7B-90E2-3AEAEC2B860B}" type="pres">
      <dgm:prSet presAssocID="{D5C71A1A-4F53-405B-9A1B-F3C1AEBF3FDA}" presName="spacing" presStyleCnt="0"/>
      <dgm:spPr/>
    </dgm:pt>
    <dgm:pt modelId="{0DB4436F-FA62-4735-8B56-8051F27123C2}" type="pres">
      <dgm:prSet presAssocID="{D4F27C4A-3DFE-4F2E-B099-DD588D05E8A0}" presName="composite" presStyleCnt="0"/>
      <dgm:spPr/>
    </dgm:pt>
    <dgm:pt modelId="{72842F84-E8AE-4A19-B974-0839E0FD79C0}" type="pres">
      <dgm:prSet presAssocID="{D4F27C4A-3DFE-4F2E-B099-DD588D05E8A0}" presName="imgShp" presStyleLbl="fgImgPlace1" presStyleIdx="3" presStyleCnt="8"/>
      <dgm:spPr/>
    </dgm:pt>
    <dgm:pt modelId="{7EB53EA7-F0DA-4EDE-A5FD-13995EE24164}" type="pres">
      <dgm:prSet presAssocID="{D4F27C4A-3DFE-4F2E-B099-DD588D05E8A0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22D99-5568-4B36-AD26-4B663953DA1A}" type="pres">
      <dgm:prSet presAssocID="{6769C604-9B86-4B13-8234-DB00CDD92A38}" presName="spacing" presStyleCnt="0"/>
      <dgm:spPr/>
    </dgm:pt>
    <dgm:pt modelId="{0CFD9EFE-3ACB-423E-BF87-4798D38C937B}" type="pres">
      <dgm:prSet presAssocID="{568F50E5-3926-4B13-83C2-3535C2212998}" presName="composite" presStyleCnt="0"/>
      <dgm:spPr/>
    </dgm:pt>
    <dgm:pt modelId="{990155CB-2311-4C0D-86C1-9FE86E59746B}" type="pres">
      <dgm:prSet presAssocID="{568F50E5-3926-4B13-83C2-3535C2212998}" presName="imgShp" presStyleLbl="fgImgPlace1" presStyleIdx="4" presStyleCnt="8"/>
      <dgm:spPr/>
    </dgm:pt>
    <dgm:pt modelId="{1901540F-EA84-4D02-BA61-F2622A4890EE}" type="pres">
      <dgm:prSet presAssocID="{568F50E5-3926-4B13-83C2-3535C2212998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4A658-FD3A-4220-81B6-42D787307E8D}" type="pres">
      <dgm:prSet presAssocID="{FDD34881-6465-4DBF-BEF4-A480DEE7E982}" presName="spacing" presStyleCnt="0"/>
      <dgm:spPr/>
    </dgm:pt>
    <dgm:pt modelId="{652976FA-B91A-43E3-947B-4E50EECF3DA1}" type="pres">
      <dgm:prSet presAssocID="{BAAD8926-0E49-4307-AB35-BC9DA4D416B1}" presName="composite" presStyleCnt="0"/>
      <dgm:spPr/>
    </dgm:pt>
    <dgm:pt modelId="{0EA9CC14-3E29-4842-B8C7-B4AE3FE27370}" type="pres">
      <dgm:prSet presAssocID="{BAAD8926-0E49-4307-AB35-BC9DA4D416B1}" presName="imgShp" presStyleLbl="fgImgPlace1" presStyleIdx="5" presStyleCnt="8"/>
      <dgm:spPr/>
    </dgm:pt>
    <dgm:pt modelId="{7A9EA032-81E6-4972-A505-6C1943C54C50}" type="pres">
      <dgm:prSet presAssocID="{BAAD8926-0E49-4307-AB35-BC9DA4D416B1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B2E3A-267B-4BF5-9F32-1C4FC331064F}" type="pres">
      <dgm:prSet presAssocID="{FB8BF5E4-4C85-4C26-913F-FE31587F5EA0}" presName="spacing" presStyleCnt="0"/>
      <dgm:spPr/>
    </dgm:pt>
    <dgm:pt modelId="{913F9E09-2190-4C01-9F78-DB109BB7BBF4}" type="pres">
      <dgm:prSet presAssocID="{95E73426-B5C8-4DBA-8C01-D8C48C24BAE3}" presName="composite" presStyleCnt="0"/>
      <dgm:spPr/>
    </dgm:pt>
    <dgm:pt modelId="{E1AD357C-B824-4A0D-A1F0-5A2FEA5C9F0A}" type="pres">
      <dgm:prSet presAssocID="{95E73426-B5C8-4DBA-8C01-D8C48C24BAE3}" presName="imgShp" presStyleLbl="fgImgPlace1" presStyleIdx="6" presStyleCnt="8"/>
      <dgm:spPr/>
    </dgm:pt>
    <dgm:pt modelId="{3E74EB62-1199-4821-AF3F-5B6C097B32BD}" type="pres">
      <dgm:prSet presAssocID="{95E73426-B5C8-4DBA-8C01-D8C48C24BAE3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09D20-2625-4C22-AA8A-683C696A537B}" type="pres">
      <dgm:prSet presAssocID="{C7A14E1B-1579-4E4F-923F-C3DA93A66809}" presName="spacing" presStyleCnt="0"/>
      <dgm:spPr/>
    </dgm:pt>
    <dgm:pt modelId="{B5AF036F-4017-4846-8001-FBC43046D091}" type="pres">
      <dgm:prSet presAssocID="{797A67D4-D9C2-4144-8C89-30A256148378}" presName="composite" presStyleCnt="0"/>
      <dgm:spPr/>
    </dgm:pt>
    <dgm:pt modelId="{F19418F5-1B7B-41FA-81D5-F7A81F3E2776}" type="pres">
      <dgm:prSet presAssocID="{797A67D4-D9C2-4144-8C89-30A256148378}" presName="imgShp" presStyleLbl="fgImgPlace1" presStyleIdx="7" presStyleCnt="8"/>
      <dgm:spPr/>
    </dgm:pt>
    <dgm:pt modelId="{80F7BEDE-A488-4B04-8A49-012519003788}" type="pres">
      <dgm:prSet presAssocID="{797A67D4-D9C2-4144-8C89-30A256148378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9DEC8-C431-47DC-99BA-CE6BBC2E196D}" type="presOf" srcId="{BAAD8926-0E49-4307-AB35-BC9DA4D416B1}" destId="{7A9EA032-81E6-4972-A505-6C1943C54C50}" srcOrd="0" destOrd="0" presId="urn:microsoft.com/office/officeart/2005/8/layout/vList3"/>
    <dgm:cxn modelId="{1788082E-DDFD-4C21-B43D-61A116BD82E3}" srcId="{0E69A5D1-5A27-4247-9700-62FED925ECC5}" destId="{434889BB-C475-46FE-A89F-A17288BCD682}" srcOrd="2" destOrd="0" parTransId="{42A82625-76A6-4A54-975E-294B1DEDCC4D}" sibTransId="{D5C71A1A-4F53-405B-9A1B-F3C1AEBF3FDA}"/>
    <dgm:cxn modelId="{80503AD6-27BC-4DE0-92FE-B2A545F3EC74}" srcId="{0E69A5D1-5A27-4247-9700-62FED925ECC5}" destId="{568F50E5-3926-4B13-83C2-3535C2212998}" srcOrd="4" destOrd="0" parTransId="{81829B4E-612E-4647-AF5C-66A5A6DDFF25}" sibTransId="{FDD34881-6465-4DBF-BEF4-A480DEE7E982}"/>
    <dgm:cxn modelId="{0E8F165C-5388-4595-BDF0-DE4515D07111}" type="presOf" srcId="{5419194E-0851-4A7E-ACE5-A3A0EF48CC9B}" destId="{5D205A0B-3279-4E5C-B112-3C6A97F2A64A}" srcOrd="0" destOrd="0" presId="urn:microsoft.com/office/officeart/2005/8/layout/vList3"/>
    <dgm:cxn modelId="{03E2D00A-7A03-4549-ABF1-7B86C16C8A91}" srcId="{0E69A5D1-5A27-4247-9700-62FED925ECC5}" destId="{5419194E-0851-4A7E-ACE5-A3A0EF48CC9B}" srcOrd="0" destOrd="0" parTransId="{03BDE38F-5419-40D9-B212-4D81E9C6F0A9}" sibTransId="{9774C762-0EC6-4169-9867-9FD0C602CCD2}"/>
    <dgm:cxn modelId="{F0EE170A-AFF5-46D6-8430-E630792D36E5}" type="presOf" srcId="{797A67D4-D9C2-4144-8C89-30A256148378}" destId="{80F7BEDE-A488-4B04-8A49-012519003788}" srcOrd="0" destOrd="0" presId="urn:microsoft.com/office/officeart/2005/8/layout/vList3"/>
    <dgm:cxn modelId="{B31EF0AD-8272-4B80-894B-56481B549A83}" srcId="{0E69A5D1-5A27-4247-9700-62FED925ECC5}" destId="{2FF0231C-8BDE-4434-83DE-0B8B493C772A}" srcOrd="1" destOrd="0" parTransId="{3D735D19-42DE-4240-91D7-73639E50ABAC}" sibTransId="{1994B061-52BB-4B6F-92D0-E2B0E3F65D9D}"/>
    <dgm:cxn modelId="{4D34C4FB-A79A-4F58-9D56-476C115EC646}" type="presOf" srcId="{434889BB-C475-46FE-A89F-A17288BCD682}" destId="{E324040B-CF47-4A3E-A125-D999872905CC}" srcOrd="0" destOrd="0" presId="urn:microsoft.com/office/officeart/2005/8/layout/vList3"/>
    <dgm:cxn modelId="{CAADF530-535E-404C-B2D3-D46C11F9BD80}" type="presOf" srcId="{95E73426-B5C8-4DBA-8C01-D8C48C24BAE3}" destId="{3E74EB62-1199-4821-AF3F-5B6C097B32BD}" srcOrd="0" destOrd="0" presId="urn:microsoft.com/office/officeart/2005/8/layout/vList3"/>
    <dgm:cxn modelId="{017EAA5C-912E-49FF-9F8D-2DD4D858BF65}" srcId="{0E69A5D1-5A27-4247-9700-62FED925ECC5}" destId="{797A67D4-D9C2-4144-8C89-30A256148378}" srcOrd="7" destOrd="0" parTransId="{0ABD9FBC-AB18-4CC6-811B-5E4651AD95D9}" sibTransId="{6DEC8A6A-3309-4C27-8EFF-B5F77BCD4A4D}"/>
    <dgm:cxn modelId="{F85A5454-AACB-4BAF-BC4A-3DFFA63FD613}" type="presOf" srcId="{568F50E5-3926-4B13-83C2-3535C2212998}" destId="{1901540F-EA84-4D02-BA61-F2622A4890EE}" srcOrd="0" destOrd="0" presId="urn:microsoft.com/office/officeart/2005/8/layout/vList3"/>
    <dgm:cxn modelId="{EB242070-2D19-4D2D-8CEF-AF0C3AED7EE6}" type="presOf" srcId="{2FF0231C-8BDE-4434-83DE-0B8B493C772A}" destId="{4FF0FD44-A3E9-4ED8-884D-4E0A49F0D43E}" srcOrd="0" destOrd="0" presId="urn:microsoft.com/office/officeart/2005/8/layout/vList3"/>
    <dgm:cxn modelId="{84915B69-3B1E-4A48-8677-6E4A717378A9}" srcId="{0E69A5D1-5A27-4247-9700-62FED925ECC5}" destId="{D4F27C4A-3DFE-4F2E-B099-DD588D05E8A0}" srcOrd="3" destOrd="0" parTransId="{131EC941-7F3D-4D87-98AA-144298D96946}" sibTransId="{6769C604-9B86-4B13-8234-DB00CDD92A38}"/>
    <dgm:cxn modelId="{A24682B3-55DF-4A82-B29A-15ADA830A83C}" srcId="{0E69A5D1-5A27-4247-9700-62FED925ECC5}" destId="{BAAD8926-0E49-4307-AB35-BC9DA4D416B1}" srcOrd="5" destOrd="0" parTransId="{4CDF398A-FF57-4CB8-B657-A4CE8C1EB3D7}" sibTransId="{FB8BF5E4-4C85-4C26-913F-FE31587F5EA0}"/>
    <dgm:cxn modelId="{81994E2A-B12A-4580-A1CF-0BC562C30FCA}" type="presOf" srcId="{0E69A5D1-5A27-4247-9700-62FED925ECC5}" destId="{9AA95D9E-AF49-4252-9039-966A0130C477}" srcOrd="0" destOrd="0" presId="urn:microsoft.com/office/officeart/2005/8/layout/vList3"/>
    <dgm:cxn modelId="{A9257AF1-BE5B-4D50-BB64-A46CA9B1F10D}" srcId="{0E69A5D1-5A27-4247-9700-62FED925ECC5}" destId="{95E73426-B5C8-4DBA-8C01-D8C48C24BAE3}" srcOrd="6" destOrd="0" parTransId="{BAE3101B-20DC-4EDF-9990-70A6B524A375}" sibTransId="{C7A14E1B-1579-4E4F-923F-C3DA93A66809}"/>
    <dgm:cxn modelId="{83088C39-A606-4B40-9C85-E87296F357E4}" type="presOf" srcId="{D4F27C4A-3DFE-4F2E-B099-DD588D05E8A0}" destId="{7EB53EA7-F0DA-4EDE-A5FD-13995EE24164}" srcOrd="0" destOrd="0" presId="urn:microsoft.com/office/officeart/2005/8/layout/vList3"/>
    <dgm:cxn modelId="{EDFA8EB2-8D31-4AC3-B264-B2B06D0E77D6}" type="presParOf" srcId="{9AA95D9E-AF49-4252-9039-966A0130C477}" destId="{7B7EF9D4-ACA2-497D-943B-FAB8BAB88FCB}" srcOrd="0" destOrd="0" presId="urn:microsoft.com/office/officeart/2005/8/layout/vList3"/>
    <dgm:cxn modelId="{09403E67-D04F-4437-B521-FD2F57BA2472}" type="presParOf" srcId="{7B7EF9D4-ACA2-497D-943B-FAB8BAB88FCB}" destId="{9F06DB9F-DFBD-410A-97B0-375B59C20D7B}" srcOrd="0" destOrd="0" presId="urn:microsoft.com/office/officeart/2005/8/layout/vList3"/>
    <dgm:cxn modelId="{DA4BA198-27EF-498F-AAA5-3AF00105EA82}" type="presParOf" srcId="{7B7EF9D4-ACA2-497D-943B-FAB8BAB88FCB}" destId="{5D205A0B-3279-4E5C-B112-3C6A97F2A64A}" srcOrd="1" destOrd="0" presId="urn:microsoft.com/office/officeart/2005/8/layout/vList3"/>
    <dgm:cxn modelId="{26AA8D44-3694-4D18-89B2-3727C3867358}" type="presParOf" srcId="{9AA95D9E-AF49-4252-9039-966A0130C477}" destId="{12B8B742-848A-4DCD-80F0-FAEE610C3CEC}" srcOrd="1" destOrd="0" presId="urn:microsoft.com/office/officeart/2005/8/layout/vList3"/>
    <dgm:cxn modelId="{864C1CDE-21D5-4455-B9FE-F482D998888A}" type="presParOf" srcId="{9AA95D9E-AF49-4252-9039-966A0130C477}" destId="{A2ACFC82-4F6F-4F08-92E9-735B244C02EB}" srcOrd="2" destOrd="0" presId="urn:microsoft.com/office/officeart/2005/8/layout/vList3"/>
    <dgm:cxn modelId="{B5A481E7-4154-42E2-A171-8DA58162563C}" type="presParOf" srcId="{A2ACFC82-4F6F-4F08-92E9-735B244C02EB}" destId="{4456C07C-AB31-4772-9EB4-FFAE9DF28871}" srcOrd="0" destOrd="0" presId="urn:microsoft.com/office/officeart/2005/8/layout/vList3"/>
    <dgm:cxn modelId="{E5678564-CA77-4706-8245-94574E2C2B38}" type="presParOf" srcId="{A2ACFC82-4F6F-4F08-92E9-735B244C02EB}" destId="{4FF0FD44-A3E9-4ED8-884D-4E0A49F0D43E}" srcOrd="1" destOrd="0" presId="urn:microsoft.com/office/officeart/2005/8/layout/vList3"/>
    <dgm:cxn modelId="{5CE2C091-5145-4A05-BDC7-23D1736A633B}" type="presParOf" srcId="{9AA95D9E-AF49-4252-9039-966A0130C477}" destId="{90F0A8D9-CBAA-4114-B7BE-D924CE46C73D}" srcOrd="3" destOrd="0" presId="urn:microsoft.com/office/officeart/2005/8/layout/vList3"/>
    <dgm:cxn modelId="{4BE39F78-8CE1-4A88-8DA7-0C3702AAF2B7}" type="presParOf" srcId="{9AA95D9E-AF49-4252-9039-966A0130C477}" destId="{94FFAAB3-3C3E-46A3-BF96-E117159C3024}" srcOrd="4" destOrd="0" presId="urn:microsoft.com/office/officeart/2005/8/layout/vList3"/>
    <dgm:cxn modelId="{D796D399-B127-4C0C-91F1-1FCE8F960D7B}" type="presParOf" srcId="{94FFAAB3-3C3E-46A3-BF96-E117159C3024}" destId="{F7E398DF-BBF0-4596-A1B8-87DCCF982CBA}" srcOrd="0" destOrd="0" presId="urn:microsoft.com/office/officeart/2005/8/layout/vList3"/>
    <dgm:cxn modelId="{6C9ABBA5-BD30-4E1E-98F3-BCC899746753}" type="presParOf" srcId="{94FFAAB3-3C3E-46A3-BF96-E117159C3024}" destId="{E324040B-CF47-4A3E-A125-D999872905CC}" srcOrd="1" destOrd="0" presId="urn:microsoft.com/office/officeart/2005/8/layout/vList3"/>
    <dgm:cxn modelId="{A7F53070-C9F9-454E-AC24-86765D5BFE2B}" type="presParOf" srcId="{9AA95D9E-AF49-4252-9039-966A0130C477}" destId="{12F199CB-2B71-4A7B-90E2-3AEAEC2B860B}" srcOrd="5" destOrd="0" presId="urn:microsoft.com/office/officeart/2005/8/layout/vList3"/>
    <dgm:cxn modelId="{2DD3C81B-7668-4AC6-8DC0-A0F8E52F1245}" type="presParOf" srcId="{9AA95D9E-AF49-4252-9039-966A0130C477}" destId="{0DB4436F-FA62-4735-8B56-8051F27123C2}" srcOrd="6" destOrd="0" presId="urn:microsoft.com/office/officeart/2005/8/layout/vList3"/>
    <dgm:cxn modelId="{E7CAC81C-7D2A-4782-8E16-07A7043F57A6}" type="presParOf" srcId="{0DB4436F-FA62-4735-8B56-8051F27123C2}" destId="{72842F84-E8AE-4A19-B974-0839E0FD79C0}" srcOrd="0" destOrd="0" presId="urn:microsoft.com/office/officeart/2005/8/layout/vList3"/>
    <dgm:cxn modelId="{62AC948C-BE7E-4E66-B31D-3546B6DED97A}" type="presParOf" srcId="{0DB4436F-FA62-4735-8B56-8051F27123C2}" destId="{7EB53EA7-F0DA-4EDE-A5FD-13995EE24164}" srcOrd="1" destOrd="0" presId="urn:microsoft.com/office/officeart/2005/8/layout/vList3"/>
    <dgm:cxn modelId="{35DB734B-A393-4A76-BB7E-8D50BA6B0693}" type="presParOf" srcId="{9AA95D9E-AF49-4252-9039-966A0130C477}" destId="{DF922D99-5568-4B36-AD26-4B663953DA1A}" srcOrd="7" destOrd="0" presId="urn:microsoft.com/office/officeart/2005/8/layout/vList3"/>
    <dgm:cxn modelId="{94AA91E7-4372-4330-981A-408061586930}" type="presParOf" srcId="{9AA95D9E-AF49-4252-9039-966A0130C477}" destId="{0CFD9EFE-3ACB-423E-BF87-4798D38C937B}" srcOrd="8" destOrd="0" presId="urn:microsoft.com/office/officeart/2005/8/layout/vList3"/>
    <dgm:cxn modelId="{3BB1F81E-EE24-4334-BE1D-B60731FC5BB3}" type="presParOf" srcId="{0CFD9EFE-3ACB-423E-BF87-4798D38C937B}" destId="{990155CB-2311-4C0D-86C1-9FE86E59746B}" srcOrd="0" destOrd="0" presId="urn:microsoft.com/office/officeart/2005/8/layout/vList3"/>
    <dgm:cxn modelId="{32FC2201-18F6-46C9-A551-FBC914F3A9DC}" type="presParOf" srcId="{0CFD9EFE-3ACB-423E-BF87-4798D38C937B}" destId="{1901540F-EA84-4D02-BA61-F2622A4890EE}" srcOrd="1" destOrd="0" presId="urn:microsoft.com/office/officeart/2005/8/layout/vList3"/>
    <dgm:cxn modelId="{E0BD1FBA-9A89-4BBC-A93B-DD11EDA0D784}" type="presParOf" srcId="{9AA95D9E-AF49-4252-9039-966A0130C477}" destId="{4C24A658-FD3A-4220-81B6-42D787307E8D}" srcOrd="9" destOrd="0" presId="urn:microsoft.com/office/officeart/2005/8/layout/vList3"/>
    <dgm:cxn modelId="{75B019B5-602E-437F-BE17-8A85D8E7BE6B}" type="presParOf" srcId="{9AA95D9E-AF49-4252-9039-966A0130C477}" destId="{652976FA-B91A-43E3-947B-4E50EECF3DA1}" srcOrd="10" destOrd="0" presId="urn:microsoft.com/office/officeart/2005/8/layout/vList3"/>
    <dgm:cxn modelId="{D05C4AE4-4005-4A29-9B79-432C3D394A2A}" type="presParOf" srcId="{652976FA-B91A-43E3-947B-4E50EECF3DA1}" destId="{0EA9CC14-3E29-4842-B8C7-B4AE3FE27370}" srcOrd="0" destOrd="0" presId="urn:microsoft.com/office/officeart/2005/8/layout/vList3"/>
    <dgm:cxn modelId="{D2FE3F40-8B80-495F-BD70-CBC829390974}" type="presParOf" srcId="{652976FA-B91A-43E3-947B-4E50EECF3DA1}" destId="{7A9EA032-81E6-4972-A505-6C1943C54C50}" srcOrd="1" destOrd="0" presId="urn:microsoft.com/office/officeart/2005/8/layout/vList3"/>
    <dgm:cxn modelId="{F32122A9-9A08-471C-876E-3924FD4F2F9A}" type="presParOf" srcId="{9AA95D9E-AF49-4252-9039-966A0130C477}" destId="{721B2E3A-267B-4BF5-9F32-1C4FC331064F}" srcOrd="11" destOrd="0" presId="urn:microsoft.com/office/officeart/2005/8/layout/vList3"/>
    <dgm:cxn modelId="{A51904AB-5EEE-4175-B8B7-B5BC9A2DC353}" type="presParOf" srcId="{9AA95D9E-AF49-4252-9039-966A0130C477}" destId="{913F9E09-2190-4C01-9F78-DB109BB7BBF4}" srcOrd="12" destOrd="0" presId="urn:microsoft.com/office/officeart/2005/8/layout/vList3"/>
    <dgm:cxn modelId="{54D302DB-94F1-4A37-AE51-CB1AA513DAD2}" type="presParOf" srcId="{913F9E09-2190-4C01-9F78-DB109BB7BBF4}" destId="{E1AD357C-B824-4A0D-A1F0-5A2FEA5C9F0A}" srcOrd="0" destOrd="0" presId="urn:microsoft.com/office/officeart/2005/8/layout/vList3"/>
    <dgm:cxn modelId="{2EC2F370-BA15-41CD-93EF-3C239C144E96}" type="presParOf" srcId="{913F9E09-2190-4C01-9F78-DB109BB7BBF4}" destId="{3E74EB62-1199-4821-AF3F-5B6C097B32BD}" srcOrd="1" destOrd="0" presId="urn:microsoft.com/office/officeart/2005/8/layout/vList3"/>
    <dgm:cxn modelId="{6A85419D-12AC-411B-B77B-3EA37A6F87C8}" type="presParOf" srcId="{9AA95D9E-AF49-4252-9039-966A0130C477}" destId="{F4B09D20-2625-4C22-AA8A-683C696A537B}" srcOrd="13" destOrd="0" presId="urn:microsoft.com/office/officeart/2005/8/layout/vList3"/>
    <dgm:cxn modelId="{AE742E8C-F002-4F6E-9A29-550E2D7959A4}" type="presParOf" srcId="{9AA95D9E-AF49-4252-9039-966A0130C477}" destId="{B5AF036F-4017-4846-8001-FBC43046D091}" srcOrd="14" destOrd="0" presId="urn:microsoft.com/office/officeart/2005/8/layout/vList3"/>
    <dgm:cxn modelId="{175C18F9-27EA-4C43-9E3F-9D10406AD585}" type="presParOf" srcId="{B5AF036F-4017-4846-8001-FBC43046D091}" destId="{F19418F5-1B7B-41FA-81D5-F7A81F3E2776}" srcOrd="0" destOrd="0" presId="urn:microsoft.com/office/officeart/2005/8/layout/vList3"/>
    <dgm:cxn modelId="{5F336F00-670F-44E7-8C37-7A35EAC60442}" type="presParOf" srcId="{B5AF036F-4017-4846-8001-FBC43046D091}" destId="{80F7BEDE-A488-4B04-8A49-0125190037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05A8B2-1C88-473E-9FC1-FAC629E40F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117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2F66-143C-4C37-8120-EB05A9BECD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7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92F66-143C-4C37-8120-EB05A9BECD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7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D78F-3066-4705-95CE-CC7F7BE145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335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A0DF8-F3C6-42C4-A33A-F6D6ACC99D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882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A15EB-E29C-4F00-9560-C44C16631B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34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0B1C6-1588-4366-9542-692E2C9B3C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53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34359-E0CB-49EA-A395-900E62C98B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9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6B95-A185-4C7F-9DD2-87F6FF6379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070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A2B6A-6C92-45C4-8ABD-000679D1D0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30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807B-2A3C-41CB-95F6-182CF75A74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91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56033-576D-402F-AAED-2B48E4E33B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68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DFBFE-F6EF-4200-81A8-847A6640D0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023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15078-62AC-4828-8C1B-98BF1A2AF8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35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fld id="{D6524C86-4328-46B5-A5A8-AE3F11ED6F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5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326563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95288" y="5084763"/>
            <a:ext cx="2952750" cy="1512887"/>
          </a:xfrm>
          <a:prstGeom prst="rect">
            <a:avLst/>
          </a:prstGeom>
          <a:solidFill>
            <a:srgbClr val="222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90663" y="333375"/>
            <a:ext cx="6965950" cy="1079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«Новые кадры ОПК»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221" name="Группа 5"/>
          <p:cNvGrpSpPr>
            <a:grpSpLocks/>
          </p:cNvGrpSpPr>
          <p:nvPr/>
        </p:nvGrpSpPr>
        <p:grpSpPr bwMode="auto">
          <a:xfrm>
            <a:off x="12700" y="0"/>
            <a:ext cx="7151688" cy="1557338"/>
            <a:chOff x="13294" y="0"/>
            <a:chExt cx="7150994" cy="1557338"/>
          </a:xfrm>
        </p:grpSpPr>
        <p:pic>
          <p:nvPicPr>
            <p:cNvPr id="9224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25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9222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484313"/>
            <a:ext cx="45481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3768444" y="2708920"/>
          <a:ext cx="5151860" cy="317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95535" y="1610958"/>
            <a:ext cx="3976440" cy="5058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2014 года </a:t>
            </a: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Вуз становится победителем открытого публичного конкурса на предоставление поддержки программ развития системы подготовки кадров для предприятий ОПК в образовательных организациях высшего образования, подведомственных </a:t>
            </a:r>
            <a:r>
              <a:rPr lang="ru-RU" sz="105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Минобрнауки</a:t>
            </a: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</a:t>
            </a:r>
            <a:r>
              <a:rPr lang="ru-RU" sz="10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«Новые кадры ОПК».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2014 году По итогам конкурсного отбора университет получил поддержку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70 проектов на 143 обучающихся,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является 5 результатом из 55 участников Конкурса</a:t>
            </a: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2015 году </a:t>
            </a: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поддержку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 проекта на 87 обучающихся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является 8 результатом из 75 участников Конкурса</a:t>
            </a: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2016 году </a:t>
            </a: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поддержку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 проектов на 126 обучающихся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является 4 результатом из </a:t>
            </a:r>
            <a:r>
              <a:rPr lang="en-US" sz="105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66</a:t>
            </a:r>
            <a:r>
              <a:rPr lang="ru-RU" sz="105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участников Конкурса</a:t>
            </a:r>
            <a:r>
              <a:rPr lang="ru-RU" sz="10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ru-RU" sz="105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2017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 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поддержку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 проекта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99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</a:t>
            </a:r>
            <a:r>
              <a:rPr lang="ru-RU" sz="105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</a:t>
            </a:r>
            <a:r>
              <a:rPr lang="ru-RU" sz="105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ru-RU" sz="105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результатом из </a:t>
            </a:r>
            <a:r>
              <a:rPr lang="en-US" sz="105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05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ru-RU" sz="105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участников Конкурса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l">
              <a:lnSpc>
                <a:spcPct val="110000"/>
              </a:lnSpc>
            </a:pPr>
            <a:endParaRPr lang="ru-RU" sz="9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</a:pPr>
            <a:r>
              <a:rPr lang="ru-RU" sz="9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 реализует программу «Новые кадры ОПК» совместно с 15 предприятиями-партнерами</a:t>
            </a:r>
            <a:endParaRPr lang="ru-RU" altLang="ru-RU" sz="800" dirty="0" smtClean="0">
              <a:solidFill>
                <a:srgbClr val="16234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596820"/>
            <a:ext cx="5328592" cy="4856516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АО "ГОЗ </a:t>
            </a:r>
            <a:r>
              <a:rPr lang="ru-RU" dirty="0" err="1"/>
              <a:t>Обуховский</a:t>
            </a:r>
            <a:r>
              <a:rPr lang="ru-RU" dirty="0"/>
              <a:t> завод" (Санкт-Петербург)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АО «КБСМ» (Санкт-Петербург)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АО "Климов" (Санкт-Петербург)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АО "НПП "Радар </a:t>
            </a:r>
            <a:r>
              <a:rPr lang="ru-RU" dirty="0" err="1"/>
              <a:t>ммс</a:t>
            </a:r>
            <a:r>
              <a:rPr lang="ru-RU" dirty="0"/>
              <a:t>" (Санкт-Петербург)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АО "ЦКБ МТ "Рубин" (Санкт-Петербург)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ОАО "Концерн "МПО - </a:t>
            </a:r>
            <a:r>
              <a:rPr lang="ru-RU" dirty="0" err="1"/>
              <a:t>Гидроприбор</a:t>
            </a:r>
            <a:r>
              <a:rPr lang="ru-RU" dirty="0"/>
              <a:t>" (Санкт-Петербург)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ФГУП "КБ "Арсенал"  (Санкт-Петербург)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ОАО "МЗ "Арсенал" (Санкт-Петербург)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ОАО "НПО "Импульс" (Санкт-Петербург)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АО "НПО "Поиск" (Ленинградская область)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 АО "ИСС" (г. Железногорск)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АО "НКП "КБМ" (г. Коломна)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ПАО "МЗ и  К" (г. Екатеринбург)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ПАО "РКК "Энергия" им. С.П. Королева (Московская область)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АО ВМП "</a:t>
            </a:r>
            <a:r>
              <a:rPr lang="ru-RU" dirty="0" err="1"/>
              <a:t>Авитек</a:t>
            </a:r>
            <a:r>
              <a:rPr lang="ru-RU" dirty="0"/>
              <a:t>" (г. Киров</a:t>
            </a:r>
            <a:r>
              <a:rPr lang="ru-RU" dirty="0" smtClean="0"/>
              <a:t>)</a:t>
            </a:r>
            <a:endParaRPr lang="ru-RU" dirty="0"/>
          </a:p>
          <a:p>
            <a:pPr algn="l"/>
            <a:endParaRPr lang="ru-RU" altLang="ru-RU" dirty="0" smtClean="0">
              <a:solidFill>
                <a:srgbClr val="162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altLang="ru-RU" dirty="0">
              <a:solidFill>
                <a:srgbClr val="16234E"/>
              </a:solidFill>
            </a:endParaRPr>
          </a:p>
          <a:p>
            <a:pPr algn="l"/>
            <a:endParaRPr lang="ru-RU" altLang="ru-RU" sz="1800" dirty="0" smtClean="0">
              <a:solidFill>
                <a:srgbClr val="16234E"/>
              </a:solidFill>
              <a:effectLst/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684213" y="6097588"/>
            <a:ext cx="8567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16234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91175" y="333375"/>
            <a:ext cx="6965437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«Новые кадры ОПК»: партнеры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294" y="0"/>
            <a:ext cx="7150994" cy="1557338"/>
            <a:chOff x="13294" y="0"/>
            <a:chExt cx="7150994" cy="155733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4" y="0"/>
              <a:ext cx="1477882" cy="1557338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cap="flat" cmpd="sng" algn="ctr">
              <a:solidFill>
                <a:srgbClr val="16234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746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91175" y="333375"/>
            <a:ext cx="6965437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B3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Северо-Западный региональный центр Концерна </a:t>
            </a:r>
            <a:r>
              <a:rPr lang="ru-RU" sz="2800" b="1" dirty="0">
                <a:solidFill>
                  <a:srgbClr val="3B3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ПВО «</a:t>
            </a:r>
            <a:r>
              <a:rPr lang="ru-RU" sz="2800" b="1" dirty="0" smtClean="0">
                <a:solidFill>
                  <a:srgbClr val="3B38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Алмаз-Антей»</a:t>
            </a:r>
            <a:endParaRPr lang="ru-RU" altLang="ru-RU" sz="2800" b="1" dirty="0">
              <a:solidFill>
                <a:srgbClr val="3B38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294" y="0"/>
            <a:ext cx="7150994" cy="1557338"/>
            <a:chOff x="13294" y="0"/>
            <a:chExt cx="7150994" cy="155733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4" y="0"/>
              <a:ext cx="1477882" cy="1557338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cap="flat" cmpd="sng" algn="ctr">
              <a:solidFill>
                <a:srgbClr val="16234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Группа 22"/>
          <p:cNvGrpSpPr/>
          <p:nvPr/>
        </p:nvGrpSpPr>
        <p:grpSpPr>
          <a:xfrm>
            <a:off x="2905232" y="1485045"/>
            <a:ext cx="5976664" cy="2520281"/>
            <a:chOff x="467544" y="1602350"/>
            <a:chExt cx="5976664" cy="252028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/>
            <a:srcRect l="24406" t="14007" r="58269" b="78699"/>
            <a:stretch/>
          </p:blipFill>
          <p:spPr>
            <a:xfrm>
              <a:off x="1547664" y="1602350"/>
              <a:ext cx="3456384" cy="81853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l="16138" t="56488" r="79531" b="35812"/>
            <a:stretch/>
          </p:blipFill>
          <p:spPr>
            <a:xfrm>
              <a:off x="641336" y="2746452"/>
              <a:ext cx="792088" cy="79208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/>
            <a:srcRect l="20789" t="56164" r="74486" b="35436"/>
            <a:stretch/>
          </p:blipFill>
          <p:spPr>
            <a:xfrm>
              <a:off x="1619672" y="2746452"/>
              <a:ext cx="864096" cy="86409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/>
            <a:srcRect l="25547" t="55841" r="69728" b="37859"/>
            <a:stretch/>
          </p:blipFill>
          <p:spPr>
            <a:xfrm>
              <a:off x="5401882" y="2746452"/>
              <a:ext cx="864096" cy="648072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4"/>
            <a:srcRect l="30633" t="55757" r="65036" b="36542"/>
            <a:stretch/>
          </p:blipFill>
          <p:spPr>
            <a:xfrm>
              <a:off x="2627784" y="2780928"/>
              <a:ext cx="792088" cy="79208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/>
            <a:srcRect l="35432" t="55952" r="55512" b="36348"/>
            <a:stretch/>
          </p:blipFill>
          <p:spPr>
            <a:xfrm>
              <a:off x="3672096" y="2746453"/>
              <a:ext cx="1656184" cy="792088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971600" y="2492896"/>
              <a:ext cx="489654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051720" y="2492896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059832" y="2492896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427984" y="2492896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868144" y="2492896"/>
              <a:ext cx="0" cy="21602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467544" y="3568633"/>
              <a:ext cx="100811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АО «ГОЗ </a:t>
              </a:r>
              <a:r>
                <a:rPr lang="ru-RU" sz="1000" dirty="0" err="1"/>
                <a:t>Обуховский</a:t>
              </a:r>
              <a:r>
                <a:rPr lang="ru-RU" sz="1000" dirty="0"/>
                <a:t> завод»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409680" y="3532807"/>
              <a:ext cx="121810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АО </a:t>
              </a:r>
              <a:r>
                <a:rPr lang="ru-RU" sz="1000" dirty="0" smtClean="0"/>
                <a:t>«ЗРТО»</a:t>
              </a:r>
              <a:endParaRPr lang="ru-RU" sz="10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436096" y="3501008"/>
              <a:ext cx="100811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rgbClr val="3B3852"/>
                  </a:solidFill>
                </a:rPr>
                <a:t>АО </a:t>
              </a:r>
              <a:r>
                <a:rPr lang="ru-RU" sz="1000" dirty="0" smtClean="0">
                  <a:solidFill>
                    <a:srgbClr val="3B3852"/>
                  </a:solidFill>
                </a:rPr>
                <a:t>«КБСМ»</a:t>
              </a:r>
              <a:endParaRPr lang="ru-RU" sz="1000" dirty="0">
                <a:solidFill>
                  <a:srgbClr val="3B3852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27880" y="3532807"/>
              <a:ext cx="121810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АО </a:t>
              </a:r>
              <a:r>
                <a:rPr lang="ru-RU" sz="1000" dirty="0" smtClean="0"/>
                <a:t>«ВНИИРА»</a:t>
              </a:r>
              <a:endParaRPr lang="ru-RU" sz="10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584556" y="3532807"/>
              <a:ext cx="121810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/>
                <a:t>АО </a:t>
              </a:r>
              <a:r>
                <a:rPr lang="ru-RU" sz="1000" dirty="0" smtClean="0"/>
                <a:t>«РИРВ»</a:t>
              </a:r>
              <a:endParaRPr lang="ru-RU" sz="10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691112" y="4270172"/>
            <a:ext cx="46622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Северо-Западный региональный центр </a:t>
            </a:r>
            <a:r>
              <a:rPr lang="ru-RU" sz="1200" dirty="0" smtClean="0"/>
              <a:t>объединяет на </a:t>
            </a:r>
            <a:r>
              <a:rPr lang="ru-RU" sz="1200" dirty="0"/>
              <a:t>одной </a:t>
            </a:r>
            <a:r>
              <a:rPr lang="ru-RU" sz="1200" dirty="0" smtClean="0"/>
              <a:t>территории: 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АО </a:t>
            </a:r>
            <a:r>
              <a:rPr lang="ru-RU" sz="1200" dirty="0"/>
              <a:t>«ГОЗ </a:t>
            </a:r>
            <a:r>
              <a:rPr lang="ru-RU" sz="1200" dirty="0" err="1"/>
              <a:t>Обуховский</a:t>
            </a:r>
            <a:r>
              <a:rPr lang="ru-RU" sz="1200" dirty="0"/>
              <a:t> завод»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АО </a:t>
            </a:r>
            <a:r>
              <a:rPr lang="ru-RU" sz="1200" dirty="0"/>
              <a:t>«Завод радиотехнического оборудования»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АО </a:t>
            </a:r>
            <a:r>
              <a:rPr lang="ru-RU" sz="1200" dirty="0"/>
              <a:t>«Конструкторское бюро специального машиностроения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АО </a:t>
            </a:r>
            <a:r>
              <a:rPr lang="ru-RU" sz="1200" dirty="0"/>
              <a:t>«Ордена Трудового Красного знамени Всероссийский научно-исследовательский институт радиоаппаратуры»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АО </a:t>
            </a:r>
            <a:r>
              <a:rPr lang="ru-RU" sz="1200" dirty="0"/>
              <a:t>«Российский институт радионавигации и времени</a:t>
            </a:r>
            <a:r>
              <a:rPr lang="ru-RU" sz="1200" dirty="0" smtClean="0"/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452" y="1954551"/>
            <a:ext cx="2694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БГТУ «ВОЕНМЕХ» </a:t>
            </a:r>
            <a:endParaRPr lang="ru-RU" sz="1200" b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им</a:t>
            </a:r>
            <a:r>
              <a:rPr lang="ru-RU" sz="12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Д.Ф. Устинова </a:t>
            </a:r>
            <a:r>
              <a:rPr lang="ru-RU" sz="12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традиционно готовит </a:t>
            </a:r>
            <a:r>
              <a:rPr lang="ru-RU" sz="1200" b="1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кадры для предприятий </a:t>
            </a:r>
            <a:r>
              <a:rPr lang="ru-RU" altLang="ru-RU" sz="12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Северо-Западного регионального центра ОАО «Концерна ПВО «Алмаз-Антей». </a:t>
            </a:r>
            <a:endParaRPr lang="ru-RU" altLang="ru-RU" sz="1200" dirty="0">
              <a:solidFill>
                <a:srgbClr val="16234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Диаграмма 27"/>
          <p:cNvGraphicFramePr/>
          <p:nvPr>
            <p:extLst/>
          </p:nvPr>
        </p:nvGraphicFramePr>
        <p:xfrm>
          <a:off x="251520" y="4013626"/>
          <a:ext cx="3293956" cy="265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45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5"/>
          <p:cNvGrpSpPr>
            <a:grpSpLocks/>
          </p:cNvGrpSpPr>
          <p:nvPr/>
        </p:nvGrpSpPr>
        <p:grpSpPr bwMode="auto">
          <a:xfrm>
            <a:off x="85725" y="0"/>
            <a:ext cx="6286475" cy="1412875"/>
            <a:chOff x="13294" y="0"/>
            <a:chExt cx="7150994" cy="1557338"/>
          </a:xfrm>
        </p:grpSpPr>
        <p:pic>
          <p:nvPicPr>
            <p:cNvPr id="10394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395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90663" y="333375"/>
            <a:ext cx="6965950" cy="1079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«Новые кадры ОПК»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610305"/>
              </p:ext>
            </p:extLst>
          </p:nvPr>
        </p:nvGraphicFramePr>
        <p:xfrm>
          <a:off x="179388" y="1412875"/>
          <a:ext cx="8713781" cy="52453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3821"/>
                <a:gridCol w="911245"/>
                <a:gridCol w="911245"/>
                <a:gridCol w="911245"/>
                <a:gridCol w="911245"/>
                <a:gridCol w="911245"/>
                <a:gridCol w="911245"/>
                <a:gridCol w="911245"/>
                <a:gridCol w="911245"/>
              </a:tblGrid>
              <a:tr h="24747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Предприятие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2014</a:t>
                      </a:r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3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2015</a:t>
                      </a:r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3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600" b="1" u="none" strike="noStrike" dirty="0" smtClean="0">
                          <a:effectLst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3" marB="0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528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</a:rPr>
                        <a:t>Общее количество студентов по предприятию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</a:rPr>
                        <a:t>Количество проектов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</a:rPr>
                        <a:t>Общее количество студентов по предприятию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</a:rPr>
                        <a:t>Количество проектов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</a:rPr>
                        <a:t>Общее количество студентов по предприятию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</a:rPr>
                        <a:t>Количество проектов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</a:rPr>
                        <a:t>Общее количество студентов по предприятию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</a:rPr>
                        <a:t>Количество проектов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2138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АО </a:t>
                      </a:r>
                      <a:r>
                        <a:rPr lang="ru-RU" sz="1200" b="1" u="none" strike="noStrike" dirty="0">
                          <a:effectLst/>
                        </a:rPr>
                        <a:t>"КБСМ"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3693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АО </a:t>
                      </a:r>
                      <a:r>
                        <a:rPr lang="ru-RU" sz="1200" b="1" u="none" strike="noStrike" dirty="0">
                          <a:effectLst/>
                        </a:rPr>
                        <a:t>"ГОЗ "</a:t>
                      </a:r>
                      <a:r>
                        <a:rPr lang="ru-RU" sz="1200" b="1" u="none" strike="noStrike" dirty="0" err="1">
                          <a:effectLst/>
                        </a:rPr>
                        <a:t>Обуховский</a:t>
                      </a:r>
                      <a:r>
                        <a:rPr lang="ru-RU" sz="1200" b="1" u="none" strike="noStrike" dirty="0">
                          <a:effectLst/>
                        </a:rPr>
                        <a:t> завод"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3560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ОАО </a:t>
                      </a:r>
                      <a:r>
                        <a:rPr lang="ru-RU" sz="1200" b="1" u="none" strike="noStrike" dirty="0">
                          <a:effectLst/>
                        </a:rPr>
                        <a:t>"Концерн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МПО-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Гидроприбор</a:t>
                      </a:r>
                      <a:r>
                        <a:rPr lang="ru-RU" sz="1200" b="1" u="none" strike="noStrike" dirty="0">
                          <a:effectLst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1920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АО «ОДК - Климов</a:t>
                      </a:r>
                      <a:r>
                        <a:rPr lang="ru-RU" sz="1200" b="1" u="none" strike="noStrike" dirty="0">
                          <a:effectLst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1920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АО </a:t>
                      </a:r>
                      <a:r>
                        <a:rPr lang="ru-RU" sz="1200" b="1" u="none" strike="noStrike" dirty="0">
                          <a:effectLst/>
                        </a:rPr>
                        <a:t>"КБ "Арсенал"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20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13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1920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effectLst/>
                        </a:rPr>
                        <a:t>П</a:t>
                      </a:r>
                      <a:r>
                        <a:rPr lang="ru-RU" sz="1200" b="1" u="none" strike="noStrike" dirty="0" smtClean="0">
                          <a:effectLst/>
                        </a:rPr>
                        <a:t>АО </a:t>
                      </a:r>
                      <a:r>
                        <a:rPr lang="ru-RU" sz="1200" b="1" u="none" strike="noStrike" dirty="0">
                          <a:effectLst/>
                        </a:rPr>
                        <a:t>"РКК "Энергия"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11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1920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АО </a:t>
                      </a:r>
                      <a:r>
                        <a:rPr lang="ru-RU" sz="1200" b="1" u="none" strike="noStrike" dirty="0">
                          <a:effectLst/>
                        </a:rPr>
                        <a:t>"НИИ "Поиск"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3798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АО </a:t>
                      </a:r>
                      <a:r>
                        <a:rPr lang="ru-RU" sz="1200" b="1" u="none" strike="noStrike" dirty="0">
                          <a:effectLst/>
                        </a:rPr>
                        <a:t>"ЦКБ морской техники "Рубин"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1920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АО </a:t>
                      </a:r>
                      <a:r>
                        <a:rPr lang="ru-RU" sz="1200" b="1" u="none" strike="noStrike" dirty="0">
                          <a:effectLst/>
                        </a:rPr>
                        <a:t>"НПП "Радар ММС"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effectLst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1920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ОАО </a:t>
                      </a:r>
                      <a:r>
                        <a:rPr lang="ru-RU" sz="1200" b="1" u="none" strike="noStrike" dirty="0">
                          <a:effectLst/>
                        </a:rPr>
                        <a:t>"МЗ "Арсенал"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18652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АО </a:t>
                      </a:r>
                      <a:r>
                        <a:rPr lang="ru-RU" sz="1200" b="1" u="none" strike="noStrike" dirty="0">
                          <a:effectLst/>
                        </a:rPr>
                        <a:t>"ИСС"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5522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ОАО </a:t>
                      </a:r>
                      <a:r>
                        <a:rPr lang="ru-RU" sz="1200" b="1" u="none" strike="noStrike" dirty="0">
                          <a:effectLst/>
                        </a:rPr>
                        <a:t>Вятское </a:t>
                      </a:r>
                      <a:r>
                        <a:rPr lang="ru-RU" sz="1200" b="1" u="none" strike="noStrike" dirty="0" err="1">
                          <a:effectLst/>
                        </a:rPr>
                        <a:t>машиностроит</a:t>
                      </a:r>
                      <a:r>
                        <a:rPr lang="ru-RU" sz="1200" b="1" u="none" strike="noStrike" dirty="0">
                          <a:effectLst/>
                        </a:rPr>
                        <a:t>. </a:t>
                      </a:r>
                      <a:r>
                        <a:rPr lang="ru-RU" sz="1200" b="1" u="none" strike="noStrike" dirty="0" err="1">
                          <a:effectLst/>
                        </a:rPr>
                        <a:t>предпр</a:t>
                      </a:r>
                      <a:r>
                        <a:rPr lang="ru-RU" sz="1200" b="1" u="none" strike="noStrike" dirty="0">
                          <a:effectLst/>
                        </a:rPr>
                        <a:t>."</a:t>
                      </a:r>
                      <a:r>
                        <a:rPr lang="ru-RU" sz="1200" b="1" u="none" strike="noStrike" dirty="0" err="1">
                          <a:effectLst/>
                        </a:rPr>
                        <a:t>Авитек</a:t>
                      </a:r>
                      <a:r>
                        <a:rPr lang="ru-RU" sz="1200" b="1" u="none" strike="noStrike" dirty="0">
                          <a:effectLst/>
                        </a:rPr>
                        <a:t>"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3409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 smtClean="0">
                          <a:effectLst/>
                        </a:rPr>
                        <a:t>ПАО «</a:t>
                      </a:r>
                      <a:r>
                        <a:rPr lang="ru-RU" sz="1200" b="1" u="none" strike="noStrike" dirty="0" err="1" smtClean="0">
                          <a:effectLst/>
                        </a:rPr>
                        <a:t>МЗиК</a:t>
                      </a:r>
                      <a:r>
                        <a:rPr lang="ru-RU" sz="1200" b="1" u="none" strike="noStrike" dirty="0" smtClean="0">
                          <a:effectLst/>
                        </a:rPr>
                        <a:t>», </a:t>
                      </a:r>
                      <a:r>
                        <a:rPr lang="ru-RU" sz="1200" b="1" u="none" strike="noStrike" dirty="0">
                          <a:effectLst/>
                        </a:rPr>
                        <a:t>Екатеринбург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2138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effectLst/>
                        </a:rPr>
                        <a:t>АО "НПО "Импульс"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2138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u="none" strike="noStrike" dirty="0">
                          <a:effectLst/>
                        </a:rPr>
                        <a:t>ОАО "НКП "КБМ"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-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  <a:tr h="18652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u="none" strike="noStrike">
                          <a:effectLst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effectLst/>
                        </a:rPr>
                        <a:t>143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>
                          <a:effectLst/>
                        </a:rPr>
                        <a:t>70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87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>
                          <a:effectLst/>
                        </a:rPr>
                        <a:t>44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 smtClean="0">
                          <a:effectLst/>
                        </a:rPr>
                        <a:t>126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73" marR="3673" marT="3672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269406"/>
            <a:ext cx="8964612" cy="4364038"/>
          </a:xfrm>
        </p:spPr>
        <p:txBody>
          <a:bodyPr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900" dirty="0" smtClean="0"/>
              <a:t>В составе проекта были закуплены следующие основные программные и аппаратные средства: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 smtClean="0"/>
              <a:t>высокопроизводительная вычислительная система, специализированные программные системы </a:t>
            </a:r>
            <a:r>
              <a:rPr lang="en-US" sz="1900" dirty="0" smtClean="0"/>
              <a:t>CAE </a:t>
            </a:r>
            <a:r>
              <a:rPr lang="ru-RU" sz="1900" dirty="0" smtClean="0"/>
              <a:t>класса (ANSYS) используемые для решения широкого круга научных и образовательных задач вычислительного плана;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900" dirty="0" smtClean="0"/>
              <a:t>CAD</a:t>
            </a:r>
            <a:r>
              <a:rPr lang="ru-RU" sz="1900" dirty="0"/>
              <a:t>/CAM/CAE/PLM широкого круга применения (продукция компаний АСКОН, PTC, </a:t>
            </a:r>
            <a:r>
              <a:rPr lang="ru-RU" sz="1900" dirty="0" err="1"/>
              <a:t>Dassault</a:t>
            </a:r>
            <a:r>
              <a:rPr lang="ru-RU" sz="1900" dirty="0"/>
              <a:t> </a:t>
            </a:r>
            <a:r>
              <a:rPr lang="ru-RU" sz="1900" dirty="0" err="1"/>
              <a:t>Systemes</a:t>
            </a:r>
            <a:r>
              <a:rPr lang="ru-RU" sz="1900" dirty="0"/>
              <a:t> и др.) используемое для подготовки студентов по широкому профилю образовательных дисциплин связанных со принципами сквозного проектирования и технологиями информационной поддержки жизненного цикла </a:t>
            </a:r>
            <a:r>
              <a:rPr lang="ru-RU" sz="1900" dirty="0" err="1"/>
              <a:t>ВВиСТ</a:t>
            </a:r>
            <a:r>
              <a:rPr lang="ru-RU" sz="1900" dirty="0"/>
              <a:t>;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Программное обеспечение компании </a:t>
            </a:r>
            <a:r>
              <a:rPr lang="en-US" sz="1900" dirty="0" err="1"/>
              <a:t>MatWorks</a:t>
            </a:r>
            <a:r>
              <a:rPr lang="ru-RU" sz="1900" dirty="0"/>
              <a:t> (</a:t>
            </a:r>
            <a:r>
              <a:rPr lang="en-US" sz="1900" dirty="0"/>
              <a:t>MATLAB</a:t>
            </a:r>
            <a:r>
              <a:rPr lang="ru-RU" sz="1900" dirty="0"/>
              <a:t> и др.), используемое, как при решении задач планирования, проведения и анализа результатов экспериментов, так и при решении задач математического моделирования процессов и систем;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Измерительное, аппаратное и программное обеспечение, используемое при формировании компетенции в области распределенных информационно-управляющих систем;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Инструментальное и технологическое оборудование, позволяющее развить знания, умения, навыки в сфере конструкторской и технологической подготовки производства, и производства изделий из композиционных материалов;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dirty="0"/>
              <a:t>Специализированное оборудование и комплектующие для проведения исследований и обеспечения образовательного процесса в области физического эксперимента.</a:t>
            </a:r>
          </a:p>
          <a:p>
            <a:pPr algn="l" fontAlgn="auto">
              <a:spcAft>
                <a:spcPts val="0"/>
              </a:spcAft>
              <a:defRPr/>
            </a:pPr>
            <a:endParaRPr lang="ru-RU" altLang="ru-RU" dirty="0" smtClean="0">
              <a:solidFill>
                <a:srgbClr val="16234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8" y="46835"/>
            <a:ext cx="6965950" cy="8350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Инфраструктурное обеспечение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268" name="Группа 5"/>
          <p:cNvGrpSpPr>
            <a:grpSpLocks/>
          </p:cNvGrpSpPr>
          <p:nvPr/>
        </p:nvGrpSpPr>
        <p:grpSpPr bwMode="auto">
          <a:xfrm>
            <a:off x="0" y="21336"/>
            <a:ext cx="7794346" cy="1557338"/>
            <a:chOff x="13294" y="0"/>
            <a:chExt cx="7793590" cy="1557338"/>
          </a:xfrm>
        </p:grpSpPr>
        <p:pic>
          <p:nvPicPr>
            <p:cNvPr id="11271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72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1542188" y="959392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126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9841"/>
            <a:ext cx="38909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7260" y="1267794"/>
            <a:ext cx="1393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+mn-cs"/>
              </a:rPr>
              <a:t>Партнер: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565400"/>
            <a:ext cx="5184775" cy="4248150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 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/>
              <a:t>Количество целевых студентов АО «</a:t>
            </a:r>
            <a:r>
              <a:rPr lang="ru-RU" dirty="0" smtClean="0"/>
              <a:t>КБСМ» - 16 </a:t>
            </a:r>
            <a:r>
              <a:rPr lang="ru-RU" dirty="0"/>
              <a:t>человек.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dirty="0" smtClean="0"/>
              <a:t>Инфраструктура </a:t>
            </a:r>
            <a:r>
              <a:rPr lang="ru-RU" dirty="0"/>
              <a:t>базовой кафедры БИ8 «Средств ВКО и ПВО», создаваемая в рамках </a:t>
            </a:r>
            <a:r>
              <a:rPr lang="ru-RU" dirty="0" smtClean="0"/>
              <a:t>Инфраструктурного Проекта</a:t>
            </a:r>
            <a:r>
              <a:rPr lang="ru-RU" dirty="0"/>
              <a:t>, позволит обеспечить обучения целевых студентов следующих </a:t>
            </a:r>
            <a:r>
              <a:rPr lang="ru-RU" dirty="0" smtClean="0"/>
              <a:t>предприятий:</a:t>
            </a:r>
            <a:endParaRPr lang="ru-RU" dirty="0"/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АО «ГОЗ» – 14 человек (исх. 13291 от 04.09.2015 г.);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АО «ИСС» – 2 человека (исх. 781-8/1085 от 08.09.2015 г.);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АО «Радар </a:t>
            </a:r>
            <a:r>
              <a:rPr lang="ru-RU" dirty="0" err="1"/>
              <a:t>ммс</a:t>
            </a:r>
            <a:r>
              <a:rPr lang="ru-RU" dirty="0"/>
              <a:t>» – 15 человек (исх. 001-995 от 08.09.2015 г.);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МЗ «Арсенал» – 3 человека (исх. 190/167-103 от 08.09.2015 г</a:t>
            </a:r>
            <a:r>
              <a:rPr lang="ru-RU" dirty="0" smtClean="0"/>
              <a:t>.);</a:t>
            </a:r>
          </a:p>
          <a:p>
            <a:pPr marL="285750" indent="-2857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РКК «Энергия» – (исх.222-36/64 от 0909.2015).</a:t>
            </a:r>
            <a:endParaRPr lang="ru-RU" dirty="0"/>
          </a:p>
          <a:p>
            <a:pPr fontAlgn="auto">
              <a:spcAft>
                <a:spcPts val="0"/>
              </a:spcAft>
              <a:defRPr/>
            </a:pPr>
            <a:r>
              <a:rPr lang="ru-RU" b="1" dirty="0"/>
              <a:t> 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b="1" dirty="0"/>
              <a:t>Общее количество обучаемых </a:t>
            </a:r>
            <a:r>
              <a:rPr lang="ru-RU" b="1" dirty="0" smtClean="0"/>
              <a:t>- 56 </a:t>
            </a:r>
            <a:r>
              <a:rPr lang="ru-RU" b="1" dirty="0"/>
              <a:t>студентов</a:t>
            </a:r>
            <a:r>
              <a:rPr lang="ru-RU" dirty="0"/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ru-RU" altLang="ru-RU" dirty="0" smtClean="0">
              <a:solidFill>
                <a:srgbClr val="16234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90663" y="260350"/>
            <a:ext cx="6965950" cy="10795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1623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</a:t>
            </a:r>
            <a:endParaRPr lang="ru-RU" altLang="ru-RU" sz="2800" b="1" dirty="0">
              <a:solidFill>
                <a:srgbClr val="1623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292" name="Группа 5"/>
          <p:cNvGrpSpPr>
            <a:grpSpLocks/>
          </p:cNvGrpSpPr>
          <p:nvPr/>
        </p:nvGrpSpPr>
        <p:grpSpPr bwMode="auto">
          <a:xfrm>
            <a:off x="12700" y="0"/>
            <a:ext cx="7151688" cy="1557338"/>
            <a:chOff x="13294" y="0"/>
            <a:chExt cx="7150994" cy="1557338"/>
          </a:xfrm>
        </p:grpSpPr>
        <p:pic>
          <p:nvPicPr>
            <p:cNvPr id="12304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305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219" t="17101" r="34250" b="7301"/>
          <a:stretch/>
        </p:blipFill>
        <p:spPr>
          <a:xfrm>
            <a:off x="5435600" y="1535113"/>
            <a:ext cx="2216150" cy="3189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6219" t="17101" r="34644" b="7301"/>
          <a:stretch/>
        </p:blipFill>
        <p:spPr>
          <a:xfrm>
            <a:off x="5867400" y="2084388"/>
            <a:ext cx="2106613" cy="307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35825" t="17101" r="33856" b="7301"/>
          <a:stretch/>
        </p:blipFill>
        <p:spPr>
          <a:xfrm>
            <a:off x="6199188" y="2489200"/>
            <a:ext cx="2260600" cy="317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l="35825" t="17101" r="34250" b="7301"/>
          <a:stretch/>
        </p:blipFill>
        <p:spPr>
          <a:xfrm>
            <a:off x="6557963" y="2924175"/>
            <a:ext cx="2190750" cy="3113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7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9399" r="32281" b="8002"/>
          <a:stretch>
            <a:fillRect/>
          </a:stretch>
        </p:blipFill>
        <p:spPr bwMode="auto">
          <a:xfrm>
            <a:off x="6867525" y="3448050"/>
            <a:ext cx="224155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39950"/>
            <a:ext cx="6810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044700"/>
            <a:ext cx="984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054225"/>
            <a:ext cx="850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611313"/>
            <a:ext cx="938213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8" y="1628775"/>
            <a:ext cx="1006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56488" r="79530" b="35812"/>
          <a:stretch>
            <a:fillRect/>
          </a:stretch>
        </p:blipFill>
        <p:spPr bwMode="auto">
          <a:xfrm>
            <a:off x="249238" y="1627188"/>
            <a:ext cx="6508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636912"/>
            <a:ext cx="8064500" cy="3456384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2">
                  <a:lumMod val="25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2">
                  <a:lumMod val="25000"/>
                </a:schemeClr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accent2">
                  <a:lumMod val="2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Федеральное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высшего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образования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Балтийский государственный технический университет «ВОЕНМЕХ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им. Д.Ф. Устинова»</a:t>
            </a:r>
          </a:p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190005, Санкт-Петербург, ул. 1-я Красноармейская, д. 1</a:t>
            </a:r>
          </a:p>
          <a:p>
            <a:pPr algn="l"/>
            <a:endParaRPr lang="ru-RU" altLang="ru-RU" sz="1800" dirty="0" smtClean="0">
              <a:solidFill>
                <a:srgbClr val="16234E"/>
              </a:solidFill>
              <a:effectLst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56916" y="333375"/>
            <a:ext cx="777304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Спасибо за внимание!</a:t>
            </a:r>
            <a:endParaRPr lang="ru-RU" altLang="ru-RU" sz="2800" dirty="0">
              <a:solidFill>
                <a:srgbClr val="16234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33" y="1490712"/>
            <a:ext cx="1901116" cy="20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577957"/>
            <a:ext cx="4176464" cy="50891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Структура университета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7903" y="0"/>
            <a:ext cx="7825137" cy="1700808"/>
            <a:chOff x="-10841" y="1"/>
            <a:chExt cx="7825137" cy="170080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41" y="1"/>
              <a:ext cx="1614032" cy="1700808"/>
            </a:xfrm>
            <a:prstGeom prst="rect">
              <a:avLst/>
            </a:prstGeom>
          </p:spPr>
        </p:pic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1043608" y="1484784"/>
              <a:ext cx="6770688" cy="0"/>
            </a:xfrm>
            <a:prstGeom prst="lin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81844992"/>
              </p:ext>
            </p:extLst>
          </p:nvPr>
        </p:nvGraphicFramePr>
        <p:xfrm>
          <a:off x="1289344" y="1727498"/>
          <a:ext cx="6667032" cy="4869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7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Группа 5"/>
          <p:cNvGrpSpPr>
            <a:grpSpLocks/>
          </p:cNvGrpSpPr>
          <p:nvPr/>
        </p:nvGrpSpPr>
        <p:grpSpPr bwMode="auto">
          <a:xfrm>
            <a:off x="85725" y="0"/>
            <a:ext cx="7150100" cy="1557338"/>
            <a:chOff x="13294" y="0"/>
            <a:chExt cx="7150994" cy="1557338"/>
          </a:xfrm>
        </p:grpSpPr>
        <p:pic>
          <p:nvPicPr>
            <p:cNvPr id="4189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90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90663" y="260350"/>
            <a:ext cx="6965950" cy="1079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effectLst/>
                <a:latin typeface="+mn-lt"/>
              </a:rPr>
              <a:t>БГТУ «ВОЕНМЕХ» им. Д.Ф. Устинова - центр оборонного и аэрокосмического образования в Северо-Западном регионе</a:t>
            </a:r>
            <a:endParaRPr lang="ru-RU" altLang="ru-RU" sz="2000" b="1" kern="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41472"/>
              </p:ext>
            </p:extLst>
          </p:nvPr>
        </p:nvGraphicFramePr>
        <p:xfrm>
          <a:off x="468313" y="1557338"/>
          <a:ext cx="8135942" cy="150964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65586"/>
                <a:gridCol w="426454"/>
                <a:gridCol w="426454"/>
                <a:gridCol w="426454"/>
                <a:gridCol w="426454"/>
                <a:gridCol w="426454"/>
                <a:gridCol w="426454"/>
                <a:gridCol w="426454"/>
                <a:gridCol w="426454"/>
                <a:gridCol w="426454"/>
                <a:gridCol w="426454"/>
                <a:gridCol w="426454"/>
                <a:gridCol w="426454"/>
                <a:gridCol w="426454"/>
                <a:gridCol w="426454"/>
              </a:tblGrid>
              <a:tr h="2223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Наименование направления подготовки (специальности)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2010/2011 </a:t>
                      </a:r>
                      <a:r>
                        <a:rPr lang="ru-RU" sz="900" kern="1200" dirty="0" err="1">
                          <a:effectLst/>
                        </a:rPr>
                        <a:t>уч.г</a:t>
                      </a:r>
                      <a:r>
                        <a:rPr lang="ru-RU" sz="900" kern="1200" dirty="0">
                          <a:effectLst/>
                        </a:rPr>
                        <a:t>.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2011/2012 </a:t>
                      </a:r>
                      <a:r>
                        <a:rPr lang="ru-RU" sz="900" kern="1200" dirty="0" err="1">
                          <a:effectLst/>
                        </a:rPr>
                        <a:t>уч.г</a:t>
                      </a:r>
                      <a:r>
                        <a:rPr lang="ru-RU" sz="900" kern="1200" dirty="0">
                          <a:effectLst/>
                        </a:rPr>
                        <a:t>.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2012/2013 </a:t>
                      </a:r>
                      <a:r>
                        <a:rPr lang="ru-RU" sz="900" kern="1200" dirty="0" err="1">
                          <a:effectLst/>
                        </a:rPr>
                        <a:t>уч.г</a:t>
                      </a:r>
                      <a:r>
                        <a:rPr lang="ru-RU" sz="900" kern="1200" dirty="0">
                          <a:effectLst/>
                        </a:rPr>
                        <a:t>.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2013/2014 </a:t>
                      </a:r>
                      <a:r>
                        <a:rPr lang="ru-RU" sz="900" kern="1200" dirty="0" err="1">
                          <a:effectLst/>
                        </a:rPr>
                        <a:t>уч.г</a:t>
                      </a:r>
                      <a:r>
                        <a:rPr lang="ru-RU" sz="900" kern="1200" dirty="0">
                          <a:effectLst/>
                        </a:rPr>
                        <a:t>.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2014/2015 </a:t>
                      </a:r>
                      <a:r>
                        <a:rPr lang="ru-RU" sz="900" kern="1200" dirty="0" err="1">
                          <a:effectLst/>
                        </a:rPr>
                        <a:t>уч.г</a:t>
                      </a:r>
                      <a:r>
                        <a:rPr lang="ru-RU" sz="900" kern="1200" dirty="0">
                          <a:effectLst/>
                        </a:rPr>
                        <a:t>.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2015/2016 </a:t>
                      </a:r>
                      <a:r>
                        <a:rPr lang="ru-RU" sz="900" kern="1200" dirty="0" err="1">
                          <a:effectLst/>
                        </a:rPr>
                        <a:t>уч.г</a:t>
                      </a:r>
                      <a:r>
                        <a:rPr lang="ru-RU" sz="900" kern="1200" dirty="0">
                          <a:effectLst/>
                        </a:rPr>
                        <a:t>.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effectLst/>
                        </a:rPr>
                        <a:t>2017/2018</a:t>
                      </a:r>
                      <a:r>
                        <a:rPr lang="ru-RU" sz="900" kern="1200" baseline="0" dirty="0" smtClean="0">
                          <a:effectLst/>
                        </a:rPr>
                        <a:t> </a:t>
                      </a:r>
                      <a:r>
                        <a:rPr lang="ru-RU" sz="900" kern="1200" dirty="0" err="1" smtClean="0">
                          <a:effectLst/>
                        </a:rPr>
                        <a:t>уч.г</a:t>
                      </a:r>
                      <a:r>
                        <a:rPr lang="ru-RU" sz="900" kern="1200" dirty="0">
                          <a:effectLst/>
                        </a:rPr>
                        <a:t>.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Прием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Прием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Прием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Прием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effectLst/>
                        </a:rPr>
                        <a:t>Прием</a:t>
                      </a: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effectLst/>
                        </a:rPr>
                        <a:t>Прием</a:t>
                      </a: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 smtClean="0">
                          <a:effectLst/>
                        </a:rPr>
                        <a:t>Прием</a:t>
                      </a: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2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Всего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КЦП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Всего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КЦП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Всего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КЦП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Всего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КЦП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Всего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>
                          <a:effectLst/>
                        </a:rPr>
                        <a:t>КЦП</a:t>
                      </a:r>
                      <a:endParaRPr lang="ru-RU" sz="900" b="1" kern="120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Всего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КЦП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Всего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КЦП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>
                          <a:effectLst/>
                        </a:rPr>
                        <a:t>Общий прием в вуз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1332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1111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1019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904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1101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892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1208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953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1093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973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1520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1057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kern="1200" dirty="0" smtClean="0">
                          <a:solidFill>
                            <a:srgbClr val="1623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1821</a:t>
                      </a:r>
                      <a:endParaRPr lang="ru-RU" sz="900" b="0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kern="1200" dirty="0" smtClean="0">
                          <a:solidFill>
                            <a:srgbClr val="1623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1098</a:t>
                      </a:r>
                      <a:endParaRPr lang="ru-RU" sz="900" b="0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>
                          <a:effectLst/>
                        </a:rPr>
                        <a:t>Прием на специальности оборонного профиля</a:t>
                      </a:r>
                      <a:endParaRPr lang="ru-RU" sz="900" b="1" kern="120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>
                          <a:effectLst/>
                        </a:rPr>
                        <a:t>931</a:t>
                      </a:r>
                      <a:endParaRPr lang="ru-RU" sz="900" b="1" kern="120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867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786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765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829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748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906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838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907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866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1209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kern="1200" dirty="0">
                          <a:effectLst/>
                        </a:rPr>
                        <a:t>1053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rgbClr val="1623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1413</a:t>
                      </a:r>
                      <a:endParaRPr lang="ru-RU" sz="900" b="0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kern="1200" dirty="0" smtClean="0">
                          <a:solidFill>
                            <a:srgbClr val="1623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1098</a:t>
                      </a:r>
                      <a:endParaRPr lang="ru-RU" sz="900" b="0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9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>
                          <a:effectLst/>
                        </a:rPr>
                        <a:t>% контингента по специальностям оборонного профиля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>
                          <a:effectLst/>
                        </a:rPr>
                        <a:t>70%</a:t>
                      </a:r>
                      <a:endParaRPr lang="ru-RU" sz="900" b="1" kern="120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>
                          <a:effectLst/>
                        </a:rPr>
                        <a:t>78%</a:t>
                      </a:r>
                      <a:endParaRPr lang="ru-RU" sz="900" b="1" kern="120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>
                          <a:effectLst/>
                        </a:rPr>
                        <a:t>77%</a:t>
                      </a:r>
                      <a:endParaRPr lang="ru-RU" sz="900" b="1" kern="120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85%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75%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84%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75%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88%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83%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89%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80%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kern="1200" dirty="0">
                          <a:effectLst/>
                        </a:rPr>
                        <a:t>100%</a:t>
                      </a:r>
                      <a:endParaRPr lang="ru-RU" sz="900" b="1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kern="1200" dirty="0" smtClean="0">
                          <a:solidFill>
                            <a:srgbClr val="1623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  <a:endParaRPr lang="ru-RU" sz="900" b="0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16234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900" b="0" kern="1200" dirty="0">
                        <a:solidFill>
                          <a:srgbClr val="16234E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12" marR="7212" marT="7212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88" name="Прямоугольник 3"/>
          <p:cNvSpPr>
            <a:spLocks noChangeArrowheads="1"/>
          </p:cNvSpPr>
          <p:nvPr/>
        </p:nvSpPr>
        <p:spPr bwMode="auto">
          <a:xfrm>
            <a:off x="411074" y="3429000"/>
            <a:ext cx="279024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БГТУ «ВОЕНМЕХ» им. Д.Ф. Устинова по объемам подготовки кадров для предприятий ОПК занимает 6 место среди вузов России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55000722"/>
              </p:ext>
            </p:extLst>
          </p:nvPr>
        </p:nvGraphicFramePr>
        <p:xfrm>
          <a:off x="3223247" y="3101156"/>
          <a:ext cx="5256584" cy="363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725" y="231775"/>
            <a:ext cx="6560047" cy="1325563"/>
          </a:xfrm>
        </p:spPr>
        <p:txBody>
          <a:bodyPr/>
          <a:lstStyle/>
          <a:p>
            <a:r>
              <a:rPr lang="ru-RU" dirty="0" smtClean="0"/>
              <a:t>Мероприятия по взаимодействию с поступающими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257" y="1901626"/>
            <a:ext cx="4373302" cy="4627711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ДЕНЬ ОТКРЫТЫХ ДВЕРЕЙ + ЭКСКУРСИИ ПО КАФЕДРАМ;</a:t>
            </a:r>
          </a:p>
          <a:p>
            <a:r>
              <a:rPr lang="ru-RU" sz="2000" dirty="0" smtClean="0"/>
              <a:t>СОБЕСЕДОВАНИЯ С ПОСТУПАЮЩИМИ И РОДИТЕЛЯМИ ПО ВОПРОСАМ ЦЕЛЕВОГО ПРИЕМА;</a:t>
            </a:r>
          </a:p>
          <a:p>
            <a:r>
              <a:rPr lang="ru-RU" sz="2000" dirty="0" smtClean="0"/>
              <a:t>ВЫСТАВКИ;</a:t>
            </a:r>
          </a:p>
          <a:p>
            <a:r>
              <a:rPr lang="ru-RU" sz="2000" dirty="0" smtClean="0"/>
              <a:t>ШКОЛЫ;</a:t>
            </a:r>
          </a:p>
          <a:p>
            <a:r>
              <a:rPr lang="ru-RU" sz="2000" dirty="0" smtClean="0"/>
              <a:t>ПРОФИЛЬНЫЕ КЛАССЫ;</a:t>
            </a:r>
          </a:p>
          <a:p>
            <a:r>
              <a:rPr lang="ru-RU" sz="2000" dirty="0" smtClean="0"/>
              <a:t>ЛЕКТРОИУМ. ЛЕКЦИИ С ВЕДУЩИМИ СПЕЦИАЛИСТАМИ ОТРАСЛИ;</a:t>
            </a:r>
          </a:p>
          <a:p>
            <a:r>
              <a:rPr lang="ru-RU" sz="2000" dirty="0" smtClean="0"/>
              <a:t>АНКЕТИРОВАНИЕ;</a:t>
            </a:r>
          </a:p>
          <a:p>
            <a:r>
              <a:rPr lang="ru-RU" sz="2000" dirty="0" smtClean="0"/>
              <a:t>ОБОРОННО-ТЕХНИЧЕСКАЯ ОЛИМПИАДА;</a:t>
            </a:r>
          </a:p>
          <a:p>
            <a:r>
              <a:rPr lang="ru-RU" sz="2000" dirty="0" smtClean="0"/>
              <a:t>ВОЕНМЕХ ОТКРЫВАЕТ ТАЛАНТЫ;</a:t>
            </a:r>
          </a:p>
          <a:p>
            <a:r>
              <a:rPr lang="ru-RU" sz="2000" dirty="0" smtClean="0"/>
              <a:t>КОНФЕРЕНЦИИ;</a:t>
            </a:r>
          </a:p>
          <a:p>
            <a:r>
              <a:rPr lang="ru-RU" sz="2000" dirty="0" smtClean="0"/>
              <a:t>И ДР.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0B1C6-1588-4366-9542-692E2C9B3CA4}" type="slidenum">
              <a:rPr lang="ru-RU" altLang="ru-RU" smtClean="0"/>
              <a:pPr/>
              <a:t>4</a:t>
            </a:fld>
            <a:endParaRPr lang="ru-RU" altLang="ru-RU"/>
          </a:p>
        </p:txBody>
      </p: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12700" y="0"/>
            <a:ext cx="7151688" cy="1557338"/>
            <a:chOff x="13294" y="0"/>
            <a:chExt cx="7150994" cy="1557338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Номер слайда 3"/>
          <p:cNvSpPr txBox="1">
            <a:spLocks/>
          </p:cNvSpPr>
          <p:nvPr/>
        </p:nvSpPr>
        <p:spPr>
          <a:xfrm>
            <a:off x="8555717" y="712141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4200B1C6-1588-4366-9542-692E2C9B3CA4}" type="slidenum">
              <a:rPr lang="ru-RU" altLang="ru-RU" smtClean="0"/>
              <a:pPr/>
              <a:t>4</a:t>
            </a:fld>
            <a:endParaRPr lang="ru-RU" alt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641612" y="2970213"/>
            <a:ext cx="4502388" cy="3860079"/>
            <a:chOff x="2543845" y="2205153"/>
            <a:chExt cx="4502388" cy="3860079"/>
          </a:xfrm>
        </p:grpSpPr>
        <p:sp>
          <p:nvSpPr>
            <p:cNvPr id="10" name="Полилиния 9"/>
            <p:cNvSpPr/>
            <p:nvPr/>
          </p:nvSpPr>
          <p:spPr>
            <a:xfrm>
              <a:off x="5175865" y="2348880"/>
              <a:ext cx="1358748" cy="1006078"/>
            </a:xfrm>
            <a:custGeom>
              <a:avLst/>
              <a:gdLst>
                <a:gd name="connsiteX0" fmla="*/ 0 w 1358748"/>
                <a:gd name="connsiteY0" fmla="*/ 0 h 1006078"/>
                <a:gd name="connsiteX1" fmla="*/ 1358748 w 1358748"/>
                <a:gd name="connsiteY1" fmla="*/ 0 h 1006078"/>
                <a:gd name="connsiteX2" fmla="*/ 1358748 w 1358748"/>
                <a:gd name="connsiteY2" fmla="*/ 1006078 h 1006078"/>
                <a:gd name="connsiteX3" fmla="*/ 0 w 1358748"/>
                <a:gd name="connsiteY3" fmla="*/ 1006078 h 1006078"/>
                <a:gd name="connsiteX4" fmla="*/ 0 w 135874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8748" h="1006078">
                  <a:moveTo>
                    <a:pt x="0" y="0"/>
                  </a:moveTo>
                  <a:lnTo>
                    <a:pt x="1358748" y="0"/>
                  </a:lnTo>
                  <a:lnTo>
                    <a:pt x="135874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АБИТУРИЕНТ</a:t>
              </a:r>
              <a:endParaRPr lang="ru-RU" sz="1600" kern="1200" dirty="0"/>
            </a:p>
          </p:txBody>
        </p:sp>
        <p:sp>
          <p:nvSpPr>
            <p:cNvPr id="11" name="Круговая стрелка 10"/>
            <p:cNvSpPr/>
            <p:nvPr/>
          </p:nvSpPr>
          <p:spPr>
            <a:xfrm>
              <a:off x="2907375" y="2293574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21111116"/>
                <a:gd name="adj4" fmla="val 1982887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5719780" y="4105020"/>
              <a:ext cx="1326453" cy="1006078"/>
            </a:xfrm>
            <a:custGeom>
              <a:avLst/>
              <a:gdLst>
                <a:gd name="connsiteX0" fmla="*/ 0 w 1326453"/>
                <a:gd name="connsiteY0" fmla="*/ 0 h 1006078"/>
                <a:gd name="connsiteX1" fmla="*/ 1326453 w 1326453"/>
                <a:gd name="connsiteY1" fmla="*/ 0 h 1006078"/>
                <a:gd name="connsiteX2" fmla="*/ 1326453 w 1326453"/>
                <a:gd name="connsiteY2" fmla="*/ 1006078 h 1006078"/>
                <a:gd name="connsiteX3" fmla="*/ 0 w 1326453"/>
                <a:gd name="connsiteY3" fmla="*/ 1006078 h 1006078"/>
                <a:gd name="connsiteX4" fmla="*/ 0 w 1326453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6453" h="1006078">
                  <a:moveTo>
                    <a:pt x="0" y="0"/>
                  </a:moveTo>
                  <a:lnTo>
                    <a:pt x="1326453" y="0"/>
                  </a:lnTo>
                  <a:lnTo>
                    <a:pt x="1326453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УНИВЕРСИТЕТ</a:t>
              </a:r>
              <a:endParaRPr lang="ru-RU" sz="1600" kern="1200" dirty="0"/>
            </a:p>
          </p:txBody>
        </p:sp>
        <p:sp>
          <p:nvSpPr>
            <p:cNvPr id="13" name="Круговая стрелка 12"/>
            <p:cNvSpPr/>
            <p:nvPr/>
          </p:nvSpPr>
          <p:spPr>
            <a:xfrm>
              <a:off x="2905780" y="220515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4014266"/>
                <a:gd name="adj4" fmla="val 225382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961571" y="4872746"/>
              <a:ext cx="1579574" cy="1006078"/>
            </a:xfrm>
            <a:custGeom>
              <a:avLst/>
              <a:gdLst>
                <a:gd name="connsiteX0" fmla="*/ 0 w 1006078"/>
                <a:gd name="connsiteY0" fmla="*/ 0 h 1006078"/>
                <a:gd name="connsiteX1" fmla="*/ 1006078 w 1006078"/>
                <a:gd name="connsiteY1" fmla="*/ 0 h 1006078"/>
                <a:gd name="connsiteX2" fmla="*/ 1006078 w 1006078"/>
                <a:gd name="connsiteY2" fmla="*/ 1006078 h 1006078"/>
                <a:gd name="connsiteX3" fmla="*/ 0 w 1006078"/>
                <a:gd name="connsiteY3" fmla="*/ 1006078 h 1006078"/>
                <a:gd name="connsiteX4" fmla="*/ 0 w 1006078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6078" h="1006078">
                  <a:moveTo>
                    <a:pt x="0" y="0"/>
                  </a:moveTo>
                  <a:lnTo>
                    <a:pt x="1006078" y="0"/>
                  </a:lnTo>
                  <a:lnTo>
                    <a:pt x="1006078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ОБУЧАЮЩИЙСЯ</a:t>
              </a:r>
              <a:endParaRPr lang="ru-RU" sz="1600" kern="1200" dirty="0"/>
            </a:p>
          </p:txBody>
        </p:sp>
        <p:sp>
          <p:nvSpPr>
            <p:cNvPr id="15" name="Круговая стрелка 14"/>
            <p:cNvSpPr/>
            <p:nvPr/>
          </p:nvSpPr>
          <p:spPr>
            <a:xfrm>
              <a:off x="2905780" y="220515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8210155"/>
                <a:gd name="adj4" fmla="val 644971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543845" y="4105020"/>
              <a:ext cx="1312730" cy="1006078"/>
            </a:xfrm>
            <a:custGeom>
              <a:avLst/>
              <a:gdLst>
                <a:gd name="connsiteX0" fmla="*/ 0 w 1312730"/>
                <a:gd name="connsiteY0" fmla="*/ 0 h 1006078"/>
                <a:gd name="connsiteX1" fmla="*/ 1312730 w 1312730"/>
                <a:gd name="connsiteY1" fmla="*/ 0 h 1006078"/>
                <a:gd name="connsiteX2" fmla="*/ 1312730 w 1312730"/>
                <a:gd name="connsiteY2" fmla="*/ 1006078 h 1006078"/>
                <a:gd name="connsiteX3" fmla="*/ 0 w 1312730"/>
                <a:gd name="connsiteY3" fmla="*/ 1006078 h 1006078"/>
                <a:gd name="connsiteX4" fmla="*/ 0 w 1312730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730" h="1006078">
                  <a:moveTo>
                    <a:pt x="0" y="0"/>
                  </a:moveTo>
                  <a:lnTo>
                    <a:pt x="1312730" y="0"/>
                  </a:lnTo>
                  <a:lnTo>
                    <a:pt x="1312730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СПЕЦИАЛИСТ</a:t>
              </a:r>
              <a:endParaRPr lang="ru-RU" sz="1600" kern="1200" dirty="0"/>
            </a:p>
          </p:txBody>
        </p:sp>
        <p:sp>
          <p:nvSpPr>
            <p:cNvPr id="17" name="Круговая стрелка 16"/>
            <p:cNvSpPr/>
            <p:nvPr/>
          </p:nvSpPr>
          <p:spPr>
            <a:xfrm>
              <a:off x="2905780" y="220515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12297380"/>
                <a:gd name="adj4" fmla="val 10771160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128409" y="2234219"/>
              <a:ext cx="1359322" cy="1006078"/>
            </a:xfrm>
            <a:custGeom>
              <a:avLst/>
              <a:gdLst>
                <a:gd name="connsiteX0" fmla="*/ 0 w 1359322"/>
                <a:gd name="connsiteY0" fmla="*/ 0 h 1006078"/>
                <a:gd name="connsiteX1" fmla="*/ 1359322 w 1359322"/>
                <a:gd name="connsiteY1" fmla="*/ 0 h 1006078"/>
                <a:gd name="connsiteX2" fmla="*/ 1359322 w 1359322"/>
                <a:gd name="connsiteY2" fmla="*/ 1006078 h 1006078"/>
                <a:gd name="connsiteX3" fmla="*/ 0 w 1359322"/>
                <a:gd name="connsiteY3" fmla="*/ 1006078 h 1006078"/>
                <a:gd name="connsiteX4" fmla="*/ 0 w 1359322"/>
                <a:gd name="connsiteY4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9322" h="1006078">
                  <a:moveTo>
                    <a:pt x="0" y="0"/>
                  </a:moveTo>
                  <a:lnTo>
                    <a:pt x="1359322" y="0"/>
                  </a:lnTo>
                  <a:lnTo>
                    <a:pt x="1359322" y="1006078"/>
                  </a:lnTo>
                  <a:lnTo>
                    <a:pt x="0" y="1006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ПРЕДПРИЯТИЕ</a:t>
              </a:r>
              <a:endParaRPr lang="ru-RU" sz="1600" kern="1200" dirty="0"/>
            </a:p>
          </p:txBody>
        </p:sp>
        <p:sp>
          <p:nvSpPr>
            <p:cNvPr id="19" name="Круговая стрелка 18"/>
            <p:cNvSpPr/>
            <p:nvPr/>
          </p:nvSpPr>
          <p:spPr>
            <a:xfrm>
              <a:off x="2807619" y="2220283"/>
              <a:ext cx="3771658" cy="3771658"/>
            </a:xfrm>
            <a:prstGeom prst="circularArrow">
              <a:avLst>
                <a:gd name="adj1" fmla="val 5202"/>
                <a:gd name="adj2" fmla="val 336015"/>
                <a:gd name="adj3" fmla="val 16869370"/>
                <a:gd name="adj4" fmla="val 15776289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cxnSp>
        <p:nvCxnSpPr>
          <p:cNvPr id="20" name="Прямая со стрелкой 19"/>
          <p:cNvCxnSpPr/>
          <p:nvPr/>
        </p:nvCxnSpPr>
        <p:spPr>
          <a:xfrm>
            <a:off x="6165711" y="3734627"/>
            <a:ext cx="1800200" cy="146754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093703" y="3734627"/>
            <a:ext cx="707623" cy="223737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165711" y="3647141"/>
            <a:ext cx="1152128" cy="4195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065811" y="3734627"/>
            <a:ext cx="951444" cy="223737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733078" y="3734627"/>
            <a:ext cx="330994" cy="143260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033675" y="5240794"/>
            <a:ext cx="1782277" cy="13281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995543" y="5462035"/>
            <a:ext cx="462407" cy="5099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30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A61E-40D5-49B6-BC69-FC01EB3BEFC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2497" y="287002"/>
            <a:ext cx="6733919" cy="87663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+mn-lt"/>
              </a:rPr>
              <a:t>Карта распределения по регионам России подавших заявления на бюджет</a:t>
            </a:r>
          </a:p>
        </p:txBody>
      </p:sp>
      <p:pic>
        <p:nvPicPr>
          <p:cNvPr id="7" name="Содержимое 6" descr="ZaB_kuzy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546544"/>
            <a:ext cx="6682306" cy="4727186"/>
          </a:xfrm>
        </p:spPr>
      </p:pic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85725" y="0"/>
            <a:ext cx="7150100" cy="1557338"/>
            <a:chOff x="13294" y="0"/>
            <a:chExt cx="7150994" cy="1557338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563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7A61E-40D5-49B6-BC69-FC01EB3BEFC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63422" y="290834"/>
            <a:ext cx="4564526" cy="87663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+mn-lt"/>
              </a:rPr>
              <a:t>Карта распределения по регионам России поступивших на бюджет</a:t>
            </a:r>
          </a:p>
        </p:txBody>
      </p:sp>
      <p:pic>
        <p:nvPicPr>
          <p:cNvPr id="11" name="Содержимое 10" descr="PrB_kuzya (1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85599"/>
            <a:ext cx="6682306" cy="4727186"/>
          </a:xfrm>
        </p:spPr>
      </p:pic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85725" y="0"/>
            <a:ext cx="7150100" cy="1557338"/>
            <a:chOff x="13294" y="0"/>
            <a:chExt cx="7150994" cy="1557338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273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 bwMode="auto">
          <a:xfrm>
            <a:off x="395288" y="3716338"/>
            <a:ext cx="3097212" cy="28082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sz="1600" smtClean="0">
              <a:solidFill>
                <a:srgbClr val="162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600" smtClean="0">
              <a:solidFill>
                <a:srgbClr val="162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600" smtClean="0">
              <a:solidFill>
                <a:srgbClr val="162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600" smtClean="0">
              <a:solidFill>
                <a:srgbClr val="162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600" smtClean="0">
              <a:solidFill>
                <a:srgbClr val="162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600" smtClean="0">
              <a:solidFill>
                <a:srgbClr val="162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600" smtClean="0">
              <a:solidFill>
                <a:srgbClr val="162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1600" smtClean="0">
              <a:solidFill>
                <a:srgbClr val="16234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Группа 5"/>
          <p:cNvGrpSpPr>
            <a:grpSpLocks/>
          </p:cNvGrpSpPr>
          <p:nvPr/>
        </p:nvGrpSpPr>
        <p:grpSpPr bwMode="auto">
          <a:xfrm>
            <a:off x="85725" y="0"/>
            <a:ext cx="7869867" cy="1557338"/>
            <a:chOff x="13294" y="0"/>
            <a:chExt cx="7870852" cy="1557338"/>
          </a:xfrm>
        </p:grpSpPr>
        <p:pic>
          <p:nvPicPr>
            <p:cNvPr id="4189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90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1619450" y="1395735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5559" y="5641370"/>
            <a:ext cx="8520913" cy="1079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effectLst/>
                <a:latin typeface="+mn-lt"/>
              </a:rPr>
              <a:t>БГТУ «ВОЕНМЕХ» им. Д.Ф. Устинова - центр оборонного и аэрокосмического образования в Северо-Западном регионе</a:t>
            </a:r>
            <a:endParaRPr lang="ru-RU" altLang="ru-RU" sz="2000" b="1" kern="0" dirty="0" smtClean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1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010714"/>
              </p:ext>
            </p:extLst>
          </p:nvPr>
        </p:nvGraphicFramePr>
        <p:xfrm>
          <a:off x="179511" y="2477297"/>
          <a:ext cx="4536504" cy="312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791458" y="1912733"/>
            <a:ext cx="2517726" cy="587645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КОЛИЧЕСТВО ПОСТУПИВШИХ</a:t>
            </a:r>
            <a:br>
              <a:rPr lang="ru-RU" sz="1400" b="1" dirty="0" smtClean="0">
                <a:latin typeface="+mn-lt"/>
              </a:rPr>
            </a:br>
            <a:r>
              <a:rPr lang="ru-RU" sz="1400" b="1" dirty="0" smtClean="0">
                <a:latin typeface="+mn-lt"/>
              </a:rPr>
              <a:t>СПЕЦИАЛИТЕТ И БАКАЛАВРИАТ</a:t>
            </a:r>
            <a:br>
              <a:rPr lang="ru-RU" sz="1400" b="1" dirty="0" smtClean="0">
                <a:latin typeface="+mn-lt"/>
              </a:rPr>
            </a:br>
            <a:endParaRPr lang="ru-RU" sz="1400" b="1" dirty="0">
              <a:latin typeface="+mn-lt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 bwMode="auto">
          <a:xfrm>
            <a:off x="5407878" y="1838552"/>
            <a:ext cx="2547714" cy="72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ПОСТУПИВШИХ </a:t>
            </a: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 И БАКАЛАВРИАТ, БЮДЖЕТ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461835"/>
              </p:ext>
            </p:extLst>
          </p:nvPr>
        </p:nvGraphicFramePr>
        <p:xfrm>
          <a:off x="3921132" y="2620289"/>
          <a:ext cx="4995069" cy="298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98798" y="4463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КОЛИЧЕСТВО ПОСТУПИВШИХ</a:t>
            </a:r>
            <a:br>
              <a:rPr lang="ru-RU" b="1" dirty="0"/>
            </a:br>
            <a:r>
              <a:rPr lang="ru-RU" b="1" dirty="0"/>
              <a:t>СПЕЦИАЛИТЕТ И БАКАЛАВРИАТ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5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90725" y="519095"/>
            <a:ext cx="5836332" cy="70226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БГТУ «ВОЕНМЕХ» им. Д.Ф. Устинова –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ВУЗ оборонного профиля</a:t>
            </a:r>
            <a:endParaRPr lang="ru-RU" altLang="ru-RU" sz="2000" b="1" dirty="0" smtClean="0">
              <a:latin typeface="+mn-lt"/>
            </a:endParaRPr>
          </a:p>
        </p:txBody>
      </p:sp>
      <p:grpSp>
        <p:nvGrpSpPr>
          <p:cNvPr id="5123" name="Группа 7"/>
          <p:cNvGrpSpPr>
            <a:grpSpLocks/>
          </p:cNvGrpSpPr>
          <p:nvPr/>
        </p:nvGrpSpPr>
        <p:grpSpPr bwMode="auto">
          <a:xfrm>
            <a:off x="12700" y="44450"/>
            <a:ext cx="7151688" cy="1557338"/>
            <a:chOff x="13294" y="0"/>
            <a:chExt cx="7150994" cy="1557338"/>
          </a:xfrm>
        </p:grpSpPr>
        <p:pic>
          <p:nvPicPr>
            <p:cNvPr id="5162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163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99592" y="1412875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773685"/>
              </p:ext>
            </p:extLst>
          </p:nvPr>
        </p:nvGraphicFramePr>
        <p:xfrm>
          <a:off x="3275856" y="3290887"/>
          <a:ext cx="5410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193732"/>
              </p:ext>
            </p:extLst>
          </p:nvPr>
        </p:nvGraphicFramePr>
        <p:xfrm>
          <a:off x="2148631" y="1562097"/>
          <a:ext cx="5178425" cy="1728790"/>
        </p:xfrm>
        <a:graphic>
          <a:graphicData uri="http://schemas.openxmlformats.org/drawingml/2006/table">
            <a:tbl>
              <a:tblPr/>
              <a:tblGrid>
                <a:gridCol w="1497012"/>
                <a:gridCol w="1495425"/>
                <a:gridCol w="1150938"/>
                <a:gridCol w="1035050"/>
              </a:tblGrid>
              <a:tr h="668338"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Уровень образования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программ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Число реализуемых программ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 них оборонного профиля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65113">
                <a:tc rowSpan="4"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l" defTabSz="685800" rtl="0" eaLnBrk="1" fontAlgn="base" latinLnBrk="0" hangingPunct="1">
                        <a:lnSpc>
                          <a:spcPts val="763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Высшее образование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l" defTabSz="685800" rtl="0" eaLnBrk="1" fontAlgn="base" latinLnBrk="0" hangingPunct="1">
                        <a:lnSpc>
                          <a:spcPts val="763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Аспирантура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ts val="9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ts val="9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l" defTabSz="685800" rtl="0" eaLnBrk="1" fontAlgn="base" latinLnBrk="0" hangingPunct="1">
                        <a:lnSpc>
                          <a:spcPts val="763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Программы магистратуры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ts val="9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ts val="9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l" defTabSz="685800" rtl="0" eaLnBrk="1" fontAlgn="base" latinLnBrk="0" hangingPunct="1">
                        <a:lnSpc>
                          <a:spcPts val="763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Программы специалитета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ts val="9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ts val="9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l" defTabSz="685800" rtl="0" eaLnBrk="1" fontAlgn="base" latinLnBrk="0" hangingPunct="1">
                        <a:lnSpc>
                          <a:spcPts val="763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Программы бакалавриата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ts val="9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kumimoji="0" lang="ru-RU" alt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ts val="925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486954"/>
              </p:ext>
            </p:extLst>
          </p:nvPr>
        </p:nvGraphicFramePr>
        <p:xfrm>
          <a:off x="26690" y="3465513"/>
          <a:ext cx="4270674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29" y="6387466"/>
            <a:ext cx="302994" cy="432046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490725" y="533873"/>
            <a:ext cx="7968996" cy="45720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/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кафедр</a:t>
            </a:r>
            <a:endParaRPr lang="ru-RU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080088"/>
              </p:ext>
            </p:extLst>
          </p:nvPr>
        </p:nvGraphicFramePr>
        <p:xfrm>
          <a:off x="250205" y="1327072"/>
          <a:ext cx="8197850" cy="5501544"/>
        </p:xfrm>
        <a:graphic>
          <a:graphicData uri="http://schemas.openxmlformats.org/drawingml/2006/table">
            <a:tbl>
              <a:tblPr/>
              <a:tblGrid>
                <a:gridCol w="1626038"/>
                <a:gridCol w="2059398"/>
                <a:gridCol w="2256207"/>
                <a:gridCol w="2256207"/>
              </a:tblGrid>
              <a:tr h="23311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 Базовые Кафедры</a:t>
                      </a: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Факультет</a:t>
                      </a: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ФГУП КБ «Арсенал»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БЕ1 «Ракетно-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артилерийское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вооружение»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БА3 «Ядерные транспортные модули и энергетические установки космического базирования»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ОАО «КЛИМОВ»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БК1 «Разработка авиационных двигателей и энергетических установок»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ООО «СЗРЦ Концерна ПВО «Алмаз-Антей»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БИ8 «Средства ВКО и ПВО»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ОАО «НПП «Радар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ммс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БИ4 «Технологии проектирования и производства радиоэлектронных систем специального назначения»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9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ОАО «Санкт-Петербургское Морское Бюро Машиностроения «Малахит»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БА1 «Корабельное вооружение и морская робототехника»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ОАО «НПП «Пирамида»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БИ5 «Радиоэлектронные системы специального назначения»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ФТИ им. А.Ф. Иоффе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Наноэлектроника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нанофотоника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АО «ИСС» им. М.Ф. 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Решетнева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«Информационные космические системы»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ОАО «Концерн «Морское подводное оружие - </a:t>
                      </a:r>
                      <a:r>
                        <a:rPr kumimoji="0" lang="ru-RU" altLang="ru-RU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Гидроприбор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Морское подводное оружие»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ФГУП «РНЦ «Прикладная химия»</a:t>
                      </a: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«Прикладная химия»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37" name="Picture 50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7" y="1785824"/>
            <a:ext cx="1428750" cy="3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8" name="Picture 55" descr="S270x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3" y="2734813"/>
            <a:ext cx="1427162" cy="21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39" name="Picture 73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37" y="3287213"/>
            <a:ext cx="14271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0" name="Picture 78" descr="S120x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" y="3689359"/>
            <a:ext cx="5619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1" name="Picture 101" descr="КБ Малахит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" y="4286098"/>
            <a:ext cx="630238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2" name="Picture 109" descr="Логотип ПИРАМИДА НПП ОА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9" y="4826098"/>
            <a:ext cx="49053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3" name="Picture 181" descr="Ioffe Institute 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0" y="5267357"/>
            <a:ext cx="341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4" name="Picture 185" descr="Логотип НПО ПМ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" y="5590603"/>
            <a:ext cx="525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5" name="Picture 189" descr="Hydropribo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47" y="6012811"/>
            <a:ext cx="330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46" name="Группа 14"/>
          <p:cNvGrpSpPr>
            <a:grpSpLocks/>
          </p:cNvGrpSpPr>
          <p:nvPr/>
        </p:nvGrpSpPr>
        <p:grpSpPr bwMode="auto">
          <a:xfrm>
            <a:off x="12700" y="0"/>
            <a:ext cx="7584244" cy="1557338"/>
            <a:chOff x="13294" y="0"/>
            <a:chExt cx="7583508" cy="1557338"/>
          </a:xfrm>
        </p:grpSpPr>
        <p:pic>
          <p:nvPicPr>
            <p:cNvPr id="7247" name="Рисунок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4" y="0"/>
              <a:ext cx="1477882" cy="155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248" name="Прямая соединительная линия 16"/>
            <p:cNvCxnSpPr>
              <a:cxnSpLocks noChangeShapeType="1"/>
            </p:cNvCxnSpPr>
            <p:nvPr/>
          </p:nvCxnSpPr>
          <p:spPr bwMode="auto">
            <a:xfrm>
              <a:off x="1332106" y="991073"/>
              <a:ext cx="6264696" cy="0"/>
            </a:xfrm>
            <a:prstGeom prst="line">
              <a:avLst/>
            </a:prstGeom>
            <a:noFill/>
            <a:ln w="31750" algn="ctr">
              <a:solidFill>
                <a:srgbClr val="16234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4035</TotalTime>
  <Words>1370</Words>
  <Application>Microsoft Office PowerPoint</Application>
  <PresentationFormat>Экран (4:3)</PresentationFormat>
  <Paragraphs>419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Структура университета</vt:lpstr>
      <vt:lpstr>Презентация PowerPoint</vt:lpstr>
      <vt:lpstr>Мероприятия по взаимодействию с поступающими</vt:lpstr>
      <vt:lpstr>Карта распределения по регионам России подавших заявления на бюджет</vt:lpstr>
      <vt:lpstr>Карта распределения по регионам России поступивших на бюджет</vt:lpstr>
      <vt:lpstr>КОЛИЧЕСТВО ПОСТУПИВШИХ СПЕЦИАЛИТЕТ И БАКАЛАВРИАТ </vt:lpstr>
      <vt:lpstr>БГТУ «ВОЕНМЕХ» им. Д.Ф. Устинова –  ВУЗ оборонного профиля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СПРАВКА</dc:title>
  <dc:creator>User</dc:creator>
  <cp:lastModifiedBy>Anna Bogdanova</cp:lastModifiedBy>
  <cp:revision>302</cp:revision>
  <cp:lastPrinted>2015-10-27T10:50:35Z</cp:lastPrinted>
  <dcterms:created xsi:type="dcterms:W3CDTF">2009-10-08T08:29:27Z</dcterms:created>
  <dcterms:modified xsi:type="dcterms:W3CDTF">2017-11-23T05:30:52Z</dcterms:modified>
</cp:coreProperties>
</file>