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87" r:id="rId3"/>
    <p:sldId id="297" r:id="rId4"/>
    <p:sldId id="305" r:id="rId5"/>
    <p:sldId id="289" r:id="rId6"/>
    <p:sldId id="296" r:id="rId7"/>
    <p:sldId id="302" r:id="rId8"/>
    <p:sldId id="299" r:id="rId9"/>
    <p:sldId id="303" r:id="rId10"/>
    <p:sldId id="304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86;&#1077;&#1082;&#1090;&#1099;%202017%20&#1054;&#1055;&#1050;\&#1054;&#1090;&#1095;&#1077;&#1090;&#1085;&#1086;&#1089;&#1090;&#1100;%20&#1074;&#1091;&#1079;&#1086;&#1074;%201%20&#1080;%202%20&#1082;&#1074;.2017%20&#1042;&#1062;&#1055;%20&#1080;%20&#1073;&#1083;&#1086;&#1082;%20&#1086;&#1090;&#1095;&#1077;&#1090;&#1072;%201.3\&#1057;&#1090;&#1091;&#1076;&#1077;&#1085;&#1090;&#1099;%20&#1091;&#1089;&#1087;&#1077;&#1074;&#1072;&#1077;&#1084;&#1086;&#1089;&#1090;&#1100;%20&#1080;%20&#1084;&#1072;&#1090;.&#1089;&#1090;&#1080;&#1084;&#1091;&#1083;&#1080;&#1088;&#1086;&#1074;&#1072;&#1085;&#1080;&#1077;%202015%20&#1080;%202016%20&#1074;%202017.xls.xml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86;&#1077;&#1082;&#1090;&#1099;%202017%20&#1054;&#1055;&#1050;\&#1054;&#1090;&#1095;&#1077;&#1090;&#1085;&#1086;&#1089;&#1090;&#1100;%20&#1074;&#1091;&#1079;&#1086;&#1074;%201%20&#1080;%202%20&#1082;&#1074;.2017%20&#1042;&#1062;&#1055;%20&#1080;%20&#1073;&#1083;&#1086;&#1082;%20&#1086;&#1090;&#1095;&#1077;&#1090;&#1072;%201.3\&#1057;&#1090;&#1091;&#1076;&#1077;&#1085;&#1090;&#1099;%20&#1091;&#1089;&#1087;&#1077;&#1074;&#1072;&#1077;&#1084;&#1086;&#1089;&#1090;&#1100;%20&#1080;%20&#1084;&#1072;&#1090;.&#1089;&#1090;&#1080;&#1084;&#1091;&#1083;&#1080;&#1088;&#1086;&#1074;&#1072;&#1085;&#1080;&#1077;%202015%20&#1080;%202016%20&#1074;%202017.xls.xml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86;&#1077;&#1082;&#1090;&#1099;%202017%20&#1054;&#1055;&#1050;\&#1054;&#1090;&#1095;&#1077;&#1090;&#1085;&#1086;&#1089;&#1090;&#1100;%20&#1074;&#1091;&#1079;&#1086;&#1074;%201%20&#1080;%202%20&#1082;&#1074;.2017%20&#1042;&#1062;&#1055;%20&#1080;%20&#1073;&#1083;&#1086;&#1082;%20&#1086;&#1090;&#1095;&#1077;&#1090;&#1072;%201.3\&#1057;&#1090;&#1091;&#1076;&#1077;&#1085;&#1090;&#1099;%20&#1091;&#1089;&#1087;&#1077;&#1074;&#1072;&#1077;&#1084;&#1086;&#1089;&#1090;&#1100;%20&#1080;%20&#1084;&#1072;&#1090;.&#1089;&#1090;&#1080;&#1084;&#1091;&#1083;&#1080;&#1088;&#1086;&#1074;&#1072;&#1085;&#1080;&#1077;%202015%20&#1080;%202016%20&#1074;%202017.xls.xml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86;&#1077;&#1082;&#1090;&#1099;%202017%20&#1054;&#1055;&#1050;\&#1054;&#1090;&#1095;&#1077;&#1090;&#1085;&#1086;&#1089;&#1090;&#1100;%20&#1074;&#1091;&#1079;&#1086;&#1074;%201%20&#1080;%202%20&#1082;&#1074;.2017%20&#1042;&#1062;&#1055;%20&#1080;%20&#1073;&#1083;&#1086;&#1082;%20&#1086;&#1090;&#1095;&#1077;&#1090;&#1072;%201.3\&#1057;&#1090;&#1091;&#1076;&#1077;&#1085;&#1090;&#1099;%20&#1091;&#1089;&#1087;&#1077;&#1074;&#1072;&#1077;&#1084;&#1086;&#1089;&#1090;&#1100;%20&#1080;%20&#1084;&#1072;&#1090;.&#1089;&#1090;&#1080;&#1084;&#1091;&#1083;&#1080;&#1088;&#1086;&#1074;&#1072;&#1085;&#1080;&#1077;%202015%20&#1080;%202016%20&#1074;%202017.xls.xml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86;&#1077;&#1082;&#1090;&#1099;%202017%20&#1054;&#1055;&#1050;\&#1054;&#1090;&#1095;&#1077;&#1090;&#1085;&#1086;&#1089;&#1090;&#1100;%20&#1074;&#1091;&#1079;&#1086;&#1074;%201%20&#1080;%202%20&#1082;&#1074;.2017%20&#1042;&#1062;&#1055;%20&#1080;%20&#1073;&#1083;&#1086;&#1082;%20&#1086;&#1090;&#1095;&#1077;&#1090;&#1072;%201.3\&#1057;&#1090;&#1091;&#1076;&#1077;&#1085;&#1090;&#1099;%20&#1091;&#1089;&#1087;&#1077;&#1074;&#1072;&#1077;&#1084;&#1086;&#1089;&#1090;&#1100;%20&#1080;%20&#1084;&#1072;&#1090;.&#1089;&#1090;&#1080;&#1084;&#1091;&#1083;&#1080;&#1088;&#1086;&#1074;&#1072;&#1085;&#1080;&#1077;%202015%20&#1080;%202016%20&#1074;%202017.xls.xml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86;&#1077;&#1082;&#1090;&#1099;%202017%20&#1054;&#1055;&#1050;\&#1054;&#1090;&#1095;&#1077;&#1090;&#1085;&#1086;&#1089;&#1090;&#1100;%20&#1074;&#1091;&#1079;&#1086;&#1074;%201%20&#1080;%202%20&#1082;&#1074;.2017%20&#1042;&#1062;&#1055;%20&#1080;%20&#1073;&#1083;&#1086;&#1082;%20&#1086;&#1090;&#1095;&#1077;&#1090;&#1072;%201.3\&#1057;&#1090;&#1091;&#1076;&#1077;&#1085;&#1090;&#1099;%20&#1091;&#1089;&#1087;&#1077;&#1074;&#1072;&#1077;&#1084;&#1086;&#1089;&#1090;&#1100;%20&#1080;%20&#1084;&#1072;&#1090;.&#1089;&#1090;&#1080;&#1084;&#1091;&#1083;&#1080;&#1088;&#1086;&#1074;&#1072;&#1085;&#1080;&#1077;%202015%20&#1080;%202016%20&#1074;%202017.xls.xml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86;&#1077;&#1082;&#1090;&#1099;%202017%20&#1054;&#1055;&#1050;\&#1054;&#1090;&#1095;&#1077;&#1090;&#1085;&#1086;&#1089;&#1090;&#1100;%20&#1074;&#1091;&#1079;&#1086;&#1074;%201%20&#1080;%202%20&#1082;&#1074;.2017%20&#1042;&#1062;&#1055;%20&#1080;%20&#1073;&#1083;&#1086;&#1082;%20&#1086;&#1090;&#1095;&#1077;&#1090;&#1072;%201.3\&#1057;&#1090;&#1091;&#1076;&#1077;&#1085;&#1090;&#1099;%20&#1091;&#1089;&#1087;&#1077;&#1074;&#1072;&#1077;&#1084;&#1086;&#1089;&#1090;&#1100;%20&#1080;%20&#1084;&#1072;&#1090;.&#1089;&#1090;&#1080;&#1084;&#1091;&#1083;&#1080;&#1088;&#1086;&#1074;&#1072;&#1085;&#1080;&#1077;%202015%20&#1080;%202016%20&#1074;%202017.xls.xml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5;&#1088;&#1086;&#1077;&#1082;&#1090;&#1099;%202017%20&#1054;&#1055;&#1050;\&#1054;&#1090;&#1095;&#1077;&#1090;&#1085;&#1086;&#1089;&#1090;&#1100;%20&#1074;&#1091;&#1079;&#1086;&#1074;%201%20&#1080;%202%20&#1082;&#1074;.2017%20&#1042;&#1062;&#1055;%20&#1080;%20&#1073;&#1083;&#1086;&#1082;%20&#1086;&#1090;&#1095;&#1077;&#1090;&#1072;%201.3\&#1057;&#1090;&#1091;&#1076;&#1077;&#1085;&#1090;&#1099;%20&#1091;&#1089;&#1087;&#1077;&#1074;&#1072;&#1077;&#1084;&#1086;&#1089;&#1090;&#1100;%20&#1080;%20&#1084;&#1072;&#1090;.&#1089;&#1090;&#1080;&#1084;&#1091;&#1083;&#1080;&#1088;&#1086;&#1074;&#1072;&#1085;&#1080;&#1077;%202015%20&#1080;%202016%20&#1074;%202017.xls.xml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13037709959015E-2"/>
          <c:y val="0.19504886631029003"/>
          <c:w val="0.40972434615130277"/>
          <c:h val="0.72534648172397942"/>
        </c:manualLayout>
      </c:layout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'Чистая база'!$Z$3:$Z$7</c:f>
              <c:strCache>
                <c:ptCount val="5"/>
                <c:pt idx="0">
                  <c:v>СПО</c:v>
                </c:pt>
                <c:pt idx="1">
                  <c:v>Бакалавриат</c:v>
                </c:pt>
                <c:pt idx="2">
                  <c:v>Специалитет</c:v>
                </c:pt>
                <c:pt idx="3">
                  <c:v>Магистратура</c:v>
                </c:pt>
                <c:pt idx="4">
                  <c:v>Аспирантура</c:v>
                </c:pt>
              </c:strCache>
            </c:strRef>
          </c:cat>
          <c:val>
            <c:numRef>
              <c:f>'Чистая база'!$AA$3:$AA$7</c:f>
              <c:numCache>
                <c:formatCode>0.0%</c:formatCode>
                <c:ptCount val="5"/>
                <c:pt idx="0">
                  <c:v>0.1046242774566474</c:v>
                </c:pt>
                <c:pt idx="1">
                  <c:v>0.45298651252408478</c:v>
                </c:pt>
                <c:pt idx="2">
                  <c:v>0.16512524084778421</c:v>
                </c:pt>
                <c:pt idx="3">
                  <c:v>0.26589595375722541</c:v>
                </c:pt>
                <c:pt idx="4">
                  <c:v>1.1368015414258189E-2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t"/>
      <c:layout>
        <c:manualLayout>
          <c:xMode val="edge"/>
          <c:yMode val="edge"/>
          <c:x val="0.49042133246586361"/>
          <c:y val="0.34848999153360666"/>
          <c:w val="0.39386729738193321"/>
          <c:h val="0.41163970062168126"/>
        </c:manualLayout>
      </c:layout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7.4999999999999997E-2"/>
                  <c:y val="-5.527909413511365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2222222222222222"/>
                  <c:y val="-7.035521071741739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Стипендия!$H$2:$H$3</c:f>
              <c:strCache>
                <c:ptCount val="2"/>
                <c:pt idx="0">
                  <c:v>Получают материальное стимулирование</c:v>
                </c:pt>
                <c:pt idx="1">
                  <c:v>Не получают материальное стимулирование</c:v>
                </c:pt>
              </c:strCache>
            </c:strRef>
          </c:cat>
          <c:val>
            <c:numRef>
              <c:f>Стипендия!$J$2:$J$3</c:f>
              <c:numCache>
                <c:formatCode>0%</c:formatCode>
                <c:ptCount val="2"/>
                <c:pt idx="0">
                  <c:v>0.41701977401129942</c:v>
                </c:pt>
                <c:pt idx="1">
                  <c:v>0.58298022598870058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625973206522444"/>
          <c:y val="0.26347154237764431"/>
          <c:w val="0.49351498278902362"/>
          <c:h val="0.71049567477251985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'Чистая база'!$Q$2:$Q$3</c:f>
              <c:strCache>
                <c:ptCount val="2"/>
                <c:pt idx="0">
                  <c:v>Зачислено по целевому набору</c:v>
                </c:pt>
                <c:pt idx="1">
                  <c:v>Зачислено не по целевому набору</c:v>
                </c:pt>
              </c:strCache>
            </c:strRef>
          </c:cat>
          <c:val>
            <c:numRef>
              <c:f>'Чистая база'!$T$2:$T$3</c:f>
              <c:numCache>
                <c:formatCode>0.00</c:formatCode>
                <c:ptCount val="2"/>
                <c:pt idx="0">
                  <c:v>0.53689971751412424</c:v>
                </c:pt>
                <c:pt idx="1">
                  <c:v>0.4631002824858757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 rtl="0"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11111111111108E-2"/>
          <c:y val="0.22955014477598343"/>
          <c:w val="0.93888888888888888"/>
          <c:h val="0.513102127474164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'Сводная и графики'!$J$3</c:f>
              <c:strCache>
                <c:ptCount val="1"/>
                <c:pt idx="0">
                  <c:v>Зачислен по целевому набору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'Сводная и графики'!$K$2:$L$2</c:f>
              <c:strCache>
                <c:ptCount val="2"/>
                <c:pt idx="0">
                  <c:v>Средний балл промежуточной аттестации</c:v>
                </c:pt>
                <c:pt idx="1">
                  <c:v>Средний балл диплома</c:v>
                </c:pt>
              </c:strCache>
            </c:strRef>
          </c:cat>
          <c:val>
            <c:numRef>
              <c:f>'Сводная и графики'!$K$3:$L$3</c:f>
              <c:numCache>
                <c:formatCode>0.00</c:formatCode>
                <c:ptCount val="2"/>
                <c:pt idx="0">
                  <c:v>4.3984394618834095</c:v>
                </c:pt>
                <c:pt idx="1">
                  <c:v>4.2377996715927759</c:v>
                </c:pt>
              </c:numCache>
            </c:numRef>
          </c:val>
        </c:ser>
        <c:ser>
          <c:idx val="1"/>
          <c:order val="1"/>
          <c:tx>
            <c:strRef>
              <c:f>'Сводная и графики'!$J$4</c:f>
              <c:strCache>
                <c:ptCount val="1"/>
                <c:pt idx="0">
                  <c:v>Зачислен не по целевому набору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'Сводная и графики'!$K$2:$L$2</c:f>
              <c:strCache>
                <c:ptCount val="2"/>
                <c:pt idx="0">
                  <c:v>Средний балл промежуточной аттестации</c:v>
                </c:pt>
                <c:pt idx="1">
                  <c:v>Средний балл диплома</c:v>
                </c:pt>
              </c:strCache>
            </c:strRef>
          </c:cat>
          <c:val>
            <c:numRef>
              <c:f>'Сводная и графики'!$K$4:$L$4</c:f>
              <c:numCache>
                <c:formatCode>0.00</c:formatCode>
                <c:ptCount val="2"/>
                <c:pt idx="0">
                  <c:v>4.4499486652977449</c:v>
                </c:pt>
                <c:pt idx="1">
                  <c:v>4.3562898550724638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53870336"/>
        <c:axId val="153871872"/>
      </c:barChart>
      <c:catAx>
        <c:axId val="15387033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53871872"/>
        <c:crosses val="autoZero"/>
        <c:auto val="1"/>
        <c:lblAlgn val="ctr"/>
        <c:lblOffset val="100"/>
        <c:noMultiLvlLbl val="0"/>
      </c:catAx>
      <c:valAx>
        <c:axId val="153871872"/>
        <c:scaling>
          <c:orientation val="minMax"/>
          <c:min val="4"/>
        </c:scaling>
        <c:delete val="1"/>
        <c:axPos val="l"/>
        <c:numFmt formatCode="0.00" sourceLinked="1"/>
        <c:majorTickMark val="out"/>
        <c:minorTickMark val="none"/>
        <c:tickLblPos val="nextTo"/>
        <c:crossAx val="153870336"/>
        <c:crosses val="autoZero"/>
        <c:crossBetween val="between"/>
        <c:majorUnit val="0.1"/>
      </c:valAx>
    </c:plotArea>
    <c:legend>
      <c:legendPos val="t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306879150860785E-2"/>
          <c:y val="0.11903530645995369"/>
          <c:w val="0.50712881670306742"/>
          <c:h val="0.79255275343200571"/>
        </c:manualLayout>
      </c:layout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Лист16!$I$5:$I$12</c:f>
              <c:strCache>
                <c:ptCount val="8"/>
                <c:pt idx="0">
                  <c:v>Машиностроение</c:v>
                </c:pt>
                <c:pt idx="1">
                  <c:v>Авиационная и ракетно-космическая техника</c:v>
                </c:pt>
                <c:pt idx="2">
                  <c:v>Электроника, радиотехника и системы связи</c:v>
                </c:pt>
                <c:pt idx="3">
                  <c:v>Информатика и вычислительная техника</c:v>
                </c:pt>
                <c:pt idx="4">
                  <c:v>Управление в технических системах</c:v>
                </c:pt>
                <c:pt idx="5">
                  <c:v>Электро- и теплоэнергетика</c:v>
                </c:pt>
                <c:pt idx="6">
                  <c:v>Техника и технологии кораблестроения и водного транспорта</c:v>
                </c:pt>
                <c:pt idx="7">
                  <c:v>Другое</c:v>
                </c:pt>
              </c:strCache>
            </c:strRef>
          </c:cat>
          <c:val>
            <c:numRef>
              <c:f>Лист16!$L$5:$L$12</c:f>
              <c:numCache>
                <c:formatCode>0.0%</c:formatCode>
                <c:ptCount val="8"/>
                <c:pt idx="0">
                  <c:v>0.2621822033898305</c:v>
                </c:pt>
                <c:pt idx="1">
                  <c:v>0.14459745762711865</c:v>
                </c:pt>
                <c:pt idx="2">
                  <c:v>0.1159957627118644</c:v>
                </c:pt>
                <c:pt idx="3">
                  <c:v>9.0748587570621472E-2</c:v>
                </c:pt>
                <c:pt idx="4">
                  <c:v>5.2612994350282487E-2</c:v>
                </c:pt>
                <c:pt idx="5">
                  <c:v>3.8135593220338986E-2</c:v>
                </c:pt>
                <c:pt idx="6">
                  <c:v>3.5840395480225988E-2</c:v>
                </c:pt>
                <c:pt idx="7">
                  <c:v>0.26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487226596675411"/>
          <c:y val="2.6579820703992427E-2"/>
          <c:w val="0.40846106736657911"/>
          <c:h val="0.91857245032188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7168800243120852E-2"/>
          <c:y val="0.10179605864740383"/>
          <c:w val="0.34147064824797529"/>
          <c:h val="0.81136001619763642"/>
        </c:manualLayout>
      </c:layout>
      <c:doughnutChart>
        <c:varyColors val="1"/>
        <c:ser>
          <c:idx val="0"/>
          <c:order val="0"/>
          <c:explosion val="31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('Чистая база'!$I$2:$I$3,'Чистая база'!$J$2:$J$3,'Чистая база'!$J$2:$J$3,'Чистая база'!$L$2:$L$3)</c:f>
              <c:strCache>
                <c:ptCount val="8"/>
                <c:pt idx="0">
                  <c:v>Сетевая форма обучения</c:v>
                </c:pt>
                <c:pt idx="1">
                  <c:v>Не сетевая форма обучения</c:v>
                </c:pt>
                <c:pt idx="2">
                  <c:v>Да</c:v>
                </c:pt>
                <c:pt idx="3">
                  <c:v>Нет</c:v>
                </c:pt>
                <c:pt idx="4">
                  <c:v>Да</c:v>
                </c:pt>
                <c:pt idx="5">
                  <c:v>Нет</c:v>
                </c:pt>
                <c:pt idx="6">
                  <c:v>0,09</c:v>
                </c:pt>
                <c:pt idx="7">
                  <c:v>0,91</c:v>
                </c:pt>
              </c:strCache>
            </c:strRef>
          </c:cat>
          <c:val>
            <c:numRef>
              <c:f>'Чистая база'!$L$2:$L$3</c:f>
              <c:numCache>
                <c:formatCode>0.00</c:formatCode>
                <c:ptCount val="2"/>
                <c:pt idx="0">
                  <c:v>8.6879745717817411E-2</c:v>
                </c:pt>
                <c:pt idx="1">
                  <c:v>0.91312025428218258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>
        <c:manualLayout>
          <c:xMode val="edge"/>
          <c:yMode val="edge"/>
          <c:x val="0.37755615596083836"/>
          <c:y val="0.39178784576180303"/>
          <c:w val="0.52600451291446471"/>
          <c:h val="0.27487140420336953"/>
        </c:manualLayout>
      </c:layout>
      <c:overlay val="0"/>
      <c:txPr>
        <a:bodyPr/>
        <a:lstStyle/>
        <a:p>
          <a:pPr rtl="0"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Лист5!$N$3:$N$4</c:f>
              <c:strCache>
                <c:ptCount val="2"/>
                <c:pt idx="0">
                  <c:v>Обучался на базовой кафедре организации ОПК</c:v>
                </c:pt>
                <c:pt idx="1">
                  <c:v>Не обучался на базовой кафедре организации ОПК</c:v>
                </c:pt>
              </c:strCache>
            </c:strRef>
          </c:cat>
          <c:val>
            <c:numRef>
              <c:f>Лист5!$P$3:$P$4</c:f>
              <c:numCache>
                <c:formatCode>0%</c:formatCode>
                <c:ptCount val="2"/>
                <c:pt idx="0">
                  <c:v>0.1929731638418079</c:v>
                </c:pt>
                <c:pt idx="1">
                  <c:v>0.80702683615819204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legend>
      <c:legendPos val="t"/>
      <c:layout/>
      <c:overlay val="0"/>
      <c:txPr>
        <a:bodyPr/>
        <a:lstStyle/>
        <a:p>
          <a:pPr rtl="0"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'Сводная и графики'!$AD$3</c:f>
              <c:strCache>
                <c:ptCount val="1"/>
                <c:pt idx="0">
                  <c:v>Обучался на базовой кафедре</c:v>
                </c:pt>
              </c:strCache>
            </c:strRef>
          </c:tx>
          <c:invertIfNegative val="0"/>
          <c:cat>
            <c:strRef>
              <c:f>'Сводная и графики'!$AE$2:$AF$2</c:f>
              <c:strCache>
                <c:ptCount val="2"/>
                <c:pt idx="0">
                  <c:v>Средний балл промежуточной аттестации</c:v>
                </c:pt>
                <c:pt idx="1">
                  <c:v>Средний балл диплома</c:v>
                </c:pt>
              </c:strCache>
            </c:strRef>
          </c:cat>
          <c:val>
            <c:numRef>
              <c:f>'Сводная и графики'!$AE$3:$AF$3</c:f>
              <c:numCache>
                <c:formatCode>General</c:formatCode>
                <c:ptCount val="2"/>
                <c:pt idx="0" formatCode="0.000">
                  <c:v>4.5030458221024245</c:v>
                </c:pt>
                <c:pt idx="1">
                  <c:v>4.4049763033175342</c:v>
                </c:pt>
              </c:numCache>
            </c:numRef>
          </c:val>
        </c:ser>
        <c:ser>
          <c:idx val="1"/>
          <c:order val="1"/>
          <c:tx>
            <c:strRef>
              <c:f>'Сводная и графики'!$AD$4</c:f>
              <c:strCache>
                <c:ptCount val="1"/>
                <c:pt idx="0">
                  <c:v>Не обучался на базовой кафедры</c:v>
                </c:pt>
              </c:strCache>
            </c:strRef>
          </c:tx>
          <c:invertIfNegative val="0"/>
          <c:cat>
            <c:strRef>
              <c:f>'Сводная и графики'!$AE$2:$AF$2</c:f>
              <c:strCache>
                <c:ptCount val="2"/>
                <c:pt idx="0">
                  <c:v>Средний балл промежуточной аттестации</c:v>
                </c:pt>
                <c:pt idx="1">
                  <c:v>Средний балл диплома</c:v>
                </c:pt>
              </c:strCache>
            </c:strRef>
          </c:cat>
          <c:val>
            <c:numRef>
              <c:f>'Сводная и графики'!$AE$4:$AF$4</c:f>
              <c:numCache>
                <c:formatCode>General</c:formatCode>
                <c:ptCount val="2"/>
                <c:pt idx="0" formatCode="0.000">
                  <c:v>4.4050523864959237</c:v>
                </c:pt>
                <c:pt idx="1">
                  <c:v>4.2805238970588277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42656"/>
        <c:axId val="71544192"/>
      </c:barChart>
      <c:catAx>
        <c:axId val="71542656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71544192"/>
        <c:crosses val="autoZero"/>
        <c:auto val="1"/>
        <c:lblAlgn val="ctr"/>
        <c:lblOffset val="100"/>
        <c:noMultiLvlLbl val="0"/>
      </c:catAx>
      <c:valAx>
        <c:axId val="71544192"/>
        <c:scaling>
          <c:orientation val="minMax"/>
          <c:max val="4.5999999999999996"/>
          <c:min val="4"/>
        </c:scaling>
        <c:delete val="0"/>
        <c:axPos val="l"/>
        <c:majorGridlines/>
        <c:numFmt formatCode="0.000" sourceLinked="1"/>
        <c:majorTickMark val="none"/>
        <c:minorTickMark val="none"/>
        <c:tickLblPos val="nextTo"/>
        <c:crossAx val="71542656"/>
        <c:crosses val="autoZero"/>
        <c:crossBetween val="between"/>
        <c:majorUnit val="0.1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'Сводная и графики'!$AQ$3:$AQ$6</c:f>
              <c:strCache>
                <c:ptCount val="4"/>
                <c:pt idx="0">
                  <c:v>Более 40 чел. </c:v>
                </c:pt>
                <c:pt idx="1">
                  <c:v>От 20 до 39 чел. </c:v>
                </c:pt>
                <c:pt idx="2">
                  <c:v>От 10 до 19 чел. </c:v>
                </c:pt>
                <c:pt idx="3">
                  <c:v>От 6 до 9 чел. </c:v>
                </c:pt>
              </c:strCache>
            </c:strRef>
          </c:cat>
          <c:val>
            <c:numRef>
              <c:f>'Сводная и графики'!$AR$3:$AR$6</c:f>
              <c:numCache>
                <c:formatCode>0.00</c:formatCode>
                <c:ptCount val="4"/>
                <c:pt idx="0">
                  <c:v>4.3708789642485888</c:v>
                </c:pt>
                <c:pt idx="1">
                  <c:v>4.4405223579493631</c:v>
                </c:pt>
                <c:pt idx="2">
                  <c:v>4.2302108083487404</c:v>
                </c:pt>
                <c:pt idx="3">
                  <c:v>4.5531863275613285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420544"/>
        <c:axId val="153422080"/>
      </c:barChart>
      <c:catAx>
        <c:axId val="153420544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53422080"/>
        <c:crosses val="autoZero"/>
        <c:auto val="1"/>
        <c:lblAlgn val="ctr"/>
        <c:lblOffset val="100"/>
        <c:noMultiLvlLbl val="0"/>
      </c:catAx>
      <c:valAx>
        <c:axId val="153422080"/>
        <c:scaling>
          <c:orientation val="minMax"/>
        </c:scaling>
        <c:delete val="0"/>
        <c:axPos val="l"/>
        <c:majorGridlines/>
        <c:numFmt formatCode="0.00" sourceLinked="1"/>
        <c:majorTickMark val="none"/>
        <c:minorTickMark val="none"/>
        <c:tickLblPos val="nextTo"/>
        <c:crossAx val="1534205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'Средние баллы по предприятиям'!$I$42</c:f>
              <c:strCache>
                <c:ptCount val="1"/>
                <c:pt idx="0">
                  <c:v>Средний балл диплома</c:v>
                </c:pt>
              </c:strCache>
            </c:strRef>
          </c:tx>
          <c:invertIfNegative val="0"/>
          <c:cat>
            <c:strRef>
              <c:f>'Средние баллы по предприятиям'!$I$36:$I$40</c:f>
              <c:strCache>
                <c:ptCount val="5"/>
                <c:pt idx="0">
                  <c:v>ПАО "КАМАЗ"</c:v>
                </c:pt>
                <c:pt idx="1">
                  <c:v>АО "ПО Стрела"</c:v>
                </c:pt>
                <c:pt idx="2">
                  <c:v>АО «ГНЦ– НИИ атомных реакторов»</c:v>
                </c:pt>
                <c:pt idx="3">
                  <c:v>АО «Пензенский научно-исследовательский электротехнический институт»</c:v>
                </c:pt>
                <c:pt idx="4">
                  <c:v>АО «Марийский машиностроительный завод»</c:v>
                </c:pt>
              </c:strCache>
            </c:strRef>
          </c:cat>
          <c:val>
            <c:numRef>
              <c:f>'Средние баллы по предприятиям'!$J$36:$J$40</c:f>
              <c:numCache>
                <c:formatCode>General</c:formatCode>
                <c:ptCount val="5"/>
                <c:pt idx="0">
                  <c:v>4.57</c:v>
                </c:pt>
                <c:pt idx="1">
                  <c:v>4.55</c:v>
                </c:pt>
                <c:pt idx="2">
                  <c:v>4.49</c:v>
                </c:pt>
                <c:pt idx="3">
                  <c:v>4.46</c:v>
                </c:pt>
                <c:pt idx="4">
                  <c:v>4.46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441792"/>
        <c:axId val="153443328"/>
      </c:barChart>
      <c:catAx>
        <c:axId val="153441792"/>
        <c:scaling>
          <c:orientation val="minMax"/>
        </c:scaling>
        <c:delete val="0"/>
        <c:axPos val="b"/>
        <c:majorTickMark val="none"/>
        <c:minorTickMark val="none"/>
        <c:tickLblPos val="nextTo"/>
        <c:crossAx val="153443328"/>
        <c:crosses val="autoZero"/>
        <c:auto val="1"/>
        <c:lblAlgn val="ctr"/>
        <c:lblOffset val="100"/>
        <c:noMultiLvlLbl val="0"/>
      </c:catAx>
      <c:valAx>
        <c:axId val="15344332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53441792"/>
        <c:crosses val="autoZero"/>
        <c:crossBetween val="between"/>
        <c:majorUnit val="2.0000000000000004E-2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200"/>
            </a:pPr>
            <a:endParaRPr lang="ru-RU"/>
          </a:p>
        </c:txPr>
      </c:dTable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C3A51B-D651-4EB2-A994-FCF4AD96553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44F75-90F2-4AEF-AE0A-06FE119703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4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66F9-51B1-47D3-A84D-D278CF355941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1E66F9-51B1-47D3-A84D-D278CF35594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2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/>
          <p:cNvCxnSpPr/>
          <p:nvPr/>
        </p:nvCxnSpPr>
        <p:spPr>
          <a:xfrm>
            <a:off x="214282" y="1195164"/>
            <a:ext cx="8715436" cy="1588"/>
          </a:xfrm>
          <a:prstGeom prst="line">
            <a:avLst/>
          </a:prstGeom>
          <a:ln w="38100" cmpd="thickThin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14282" y="6381328"/>
            <a:ext cx="8715436" cy="1588"/>
          </a:xfrm>
          <a:prstGeom prst="line">
            <a:avLst/>
          </a:prstGeom>
          <a:ln w="38100" cmpd="thinThick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Simba\Desktop\презент-с\логотип большой без фон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97713"/>
            <a:ext cx="1745932" cy="1171047"/>
          </a:xfrm>
          <a:prstGeom prst="rect">
            <a:avLst/>
          </a:prstGeom>
          <a:noFill/>
        </p:spPr>
      </p:pic>
      <p:sp>
        <p:nvSpPr>
          <p:cNvPr id="15" name="Прямоугольник 11"/>
          <p:cNvSpPr>
            <a:spLocks noChangeArrowheads="1"/>
          </p:cNvSpPr>
          <p:nvPr/>
        </p:nvSpPr>
        <p:spPr bwMode="auto">
          <a:xfrm>
            <a:off x="5795590" y="6402814"/>
            <a:ext cx="27368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23  Ноября 2017 </a:t>
            </a:r>
            <a:r>
              <a:rPr lang="ru-RU" sz="1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года</a:t>
            </a:r>
            <a:endParaRPr lang="ru-RU" altLang="ru-RU" sz="1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10103" y="4697849"/>
            <a:ext cx="59196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prstClr val="black"/>
                </a:solidFill>
              </a:rPr>
              <a:t>Михайлов Игорь Николаевич </a:t>
            </a:r>
            <a:r>
              <a:rPr lang="ru-RU" sz="2000" b="1" dirty="0" smtClean="0">
                <a:solidFill>
                  <a:prstClr val="black"/>
                </a:solidFill>
              </a:rPr>
              <a:t> </a:t>
            </a:r>
            <a:r>
              <a:rPr lang="ru-RU" sz="2000" b="1" dirty="0" smtClean="0">
                <a:solidFill>
                  <a:prstClr val="black"/>
                </a:solidFill>
              </a:rPr>
              <a:t>–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Д</a:t>
            </a:r>
            <a:r>
              <a:rPr lang="ru-RU" sz="2000" dirty="0" smtClean="0">
                <a:solidFill>
                  <a:prstClr val="black"/>
                </a:solidFill>
              </a:rPr>
              <a:t>иректор </a:t>
            </a:r>
            <a:r>
              <a:rPr lang="ru-RU" sz="2000" dirty="0">
                <a:solidFill>
                  <a:prstClr val="black"/>
                </a:solidFill>
              </a:rPr>
              <a:t>экспертно-аналитического </a:t>
            </a:r>
            <a:r>
              <a:rPr lang="ru-RU" sz="2000" dirty="0" smtClean="0">
                <a:solidFill>
                  <a:prstClr val="black"/>
                </a:solidFill>
              </a:rPr>
              <a:t>центра развития кадрового потенциала </a:t>
            </a:r>
            <a:r>
              <a:rPr lang="ru-RU" sz="2000" dirty="0" smtClean="0">
                <a:solidFill>
                  <a:prstClr val="black"/>
                </a:solidFill>
              </a:rPr>
              <a:t>ОПК 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МГТУ </a:t>
            </a:r>
            <a:r>
              <a:rPr lang="ru-RU" sz="2000" dirty="0" smtClean="0">
                <a:solidFill>
                  <a:prstClr val="black"/>
                </a:solidFill>
              </a:rPr>
              <a:t>«СТАНКИН», </a:t>
            </a:r>
            <a:r>
              <a:rPr lang="ru-RU" sz="2000" dirty="0" smtClean="0">
                <a:solidFill>
                  <a:prstClr val="black"/>
                </a:solidFill>
              </a:rPr>
              <a:t>к.т.н</a:t>
            </a:r>
            <a:r>
              <a:rPr lang="ru-RU" sz="2000" dirty="0">
                <a:solidFill>
                  <a:prstClr val="black"/>
                </a:solidFill>
              </a:rPr>
              <a:t>., доцент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2412504" cy="261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2627784" y="2100809"/>
            <a:ext cx="651621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О практике взаимодействия университетов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и организаций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ОПК в рамках </a:t>
            </a: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ведомственной целевой </a:t>
            </a:r>
            <a:r>
              <a:rPr lang="ru-RU" sz="28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Calibri"/>
              </a:rPr>
              <a:t>программы «Новые кадры ОПК»</a:t>
            </a:r>
            <a:endParaRPr lang="ru-RU" sz="28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7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2060848"/>
            <a:ext cx="338437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Южно-Российский государственный политехнический университет (НПИ) имени М.И. Платова </a:t>
            </a:r>
            <a:endParaRPr lang="ru-RU" b="1" dirty="0" smtClean="0"/>
          </a:p>
          <a:p>
            <a:r>
              <a:rPr lang="ru-RU" dirty="0" smtClean="0"/>
              <a:t>Практико-ориентированная </a:t>
            </a:r>
            <a:r>
              <a:rPr lang="ru-RU" dirty="0"/>
              <a:t>подготовка высококвалифицированных проектных групп для углубленного обучения в области авиационных гидропневматических и мехатронных </a:t>
            </a:r>
            <a:r>
              <a:rPr lang="ru-RU" dirty="0" smtClean="0"/>
              <a:t>систем (</a:t>
            </a:r>
            <a:r>
              <a:rPr lang="ru-RU" b="1" dirty="0" smtClean="0"/>
              <a:t>10 чел.)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Партнер: </a:t>
            </a:r>
            <a:r>
              <a:rPr lang="ru-RU" dirty="0"/>
              <a:t>Публичное Акционерное Общество </a:t>
            </a:r>
            <a:r>
              <a:rPr lang="ru-RU" b="1" dirty="0"/>
              <a:t>«Таганрогский авиационный научно-технический комплекс им. Г.М. </a:t>
            </a:r>
            <a:r>
              <a:rPr lang="ru-RU" b="1" dirty="0" err="1"/>
              <a:t>Бериева</a:t>
            </a:r>
            <a:r>
              <a:rPr lang="ru-RU" b="1" dirty="0"/>
              <a:t>»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71" t="20656" r="51907" b="27534"/>
          <a:stretch/>
        </p:blipFill>
        <p:spPr bwMode="auto">
          <a:xfrm>
            <a:off x="3292222" y="1484784"/>
            <a:ext cx="2719938" cy="452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347864" y="5877272"/>
            <a:ext cx="2431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Фрагмент образовательного модуля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104151" y="2132856"/>
            <a:ext cx="300435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Нижегородский государственный технический университет им. Р.Е. Алексеева </a:t>
            </a:r>
            <a:endParaRPr lang="ru-RU" b="1" dirty="0" smtClean="0"/>
          </a:p>
          <a:p>
            <a:r>
              <a:rPr lang="ru-RU" dirty="0" smtClean="0"/>
              <a:t>Подготовка </a:t>
            </a:r>
            <a:r>
              <a:rPr lang="ru-RU" dirty="0"/>
              <a:t>высококвалифицированных специалистов в области информационного и аппаратно-технического сопровождения процессов жизненного цикла высокотехнологичных изделий атомной </a:t>
            </a:r>
            <a:r>
              <a:rPr lang="ru-RU" dirty="0" smtClean="0"/>
              <a:t>промышленности (</a:t>
            </a:r>
            <a:r>
              <a:rPr lang="ru-RU" b="1" dirty="0" smtClean="0"/>
              <a:t>15 чел.)</a:t>
            </a:r>
          </a:p>
          <a:p>
            <a:r>
              <a:rPr lang="ru-RU" dirty="0" smtClean="0"/>
              <a:t>Партнер: </a:t>
            </a:r>
            <a:r>
              <a:rPr lang="ru-RU" b="1" dirty="0"/>
              <a:t>ФГУП </a:t>
            </a:r>
            <a:r>
              <a:rPr lang="ru-RU" b="1" dirty="0" smtClean="0"/>
              <a:t>«ФНПЦ </a:t>
            </a:r>
            <a:r>
              <a:rPr lang="ru-RU" b="1" dirty="0"/>
              <a:t>НИИИС им. Ю.Е. </a:t>
            </a:r>
            <a:r>
              <a:rPr lang="ru-RU" b="1" dirty="0" err="1" smtClean="0"/>
              <a:t>Седакова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7504" y="908720"/>
            <a:ext cx="8715436" cy="1588"/>
          </a:xfrm>
          <a:prstGeom prst="line">
            <a:avLst/>
          </a:prstGeom>
          <a:ln w="38100" cmpd="thickThin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75656" y="251356"/>
            <a:ext cx="658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Равнение на лидеров: примеры проектов 2017 (2)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4" name="Picture 2" descr="C:\Users\Simba\Desktop\презент-с\логотип большой без фо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063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http://www.rosiunok.festivalnauki.ru/sites/default/files/logo/emblema_lent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04" y="980728"/>
            <a:ext cx="1245819" cy="107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4" name="Picture 6" descr="https://pics.aviaport.ru/cache/news/400x400(fast)/446101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980728"/>
            <a:ext cx="1081336" cy="108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-179412" y="3861048"/>
            <a:ext cx="3311252" cy="100811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6" name="Picture 8" descr="https://scontent.cdninstagram.com/t51.2885-19/s150x150/11349365_1621364351452378_73423896_a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45" b="22477"/>
          <a:stretch/>
        </p:blipFill>
        <p:spPr bwMode="auto">
          <a:xfrm>
            <a:off x="6083830" y="1237803"/>
            <a:ext cx="1800538" cy="896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://www.career.unn.ru/wp-content/cache/thumb/30d1bb04c_340x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6" r="19418" b="20708"/>
          <a:stretch/>
        </p:blipFill>
        <p:spPr bwMode="auto">
          <a:xfrm>
            <a:off x="7812360" y="1241098"/>
            <a:ext cx="1101952" cy="88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3180315" y="3573016"/>
            <a:ext cx="2327789" cy="1331520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8676456" y="65160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FE69B2-B293-4242-8B02-4AA715553BBC}" type="slidenum">
              <a:rPr lang="ru-RU" b="1" i="1" smtClean="0">
                <a:solidFill>
                  <a:prstClr val="white">
                    <a:lumMod val="50000"/>
                  </a:prstClr>
                </a:solidFill>
              </a:rPr>
              <a:pPr/>
              <a:t>10</a:t>
            </a:fld>
            <a:endParaRPr lang="ru-RU" b="1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3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Прямая соединительная линия 8"/>
          <p:cNvCxnSpPr/>
          <p:nvPr/>
        </p:nvCxnSpPr>
        <p:spPr>
          <a:xfrm>
            <a:off x="214282" y="6531948"/>
            <a:ext cx="8715436" cy="1588"/>
          </a:xfrm>
          <a:prstGeom prst="line">
            <a:avLst/>
          </a:prstGeom>
          <a:ln w="38100" cmpd="thinThick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275856" y="2401724"/>
            <a:ext cx="559339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Спасибо за внимание!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676456" y="65160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FE69B2-B293-4242-8B02-4AA715553BBC}" type="slidenum">
              <a:rPr lang="ru-RU" b="1" i="1" smtClean="0">
                <a:solidFill>
                  <a:prstClr val="white">
                    <a:lumMod val="50000"/>
                  </a:prstClr>
                </a:solidFill>
              </a:rPr>
              <a:pPr/>
              <a:t>11</a:t>
            </a:fld>
            <a:endParaRPr lang="ru-RU" b="1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24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657" y="2801813"/>
            <a:ext cx="2722562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106" y="3212976"/>
            <a:ext cx="1376362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56383" y="4132053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prstClr val="black"/>
                </a:solidFill>
              </a:rPr>
              <a:t>Экспертно-аналитический центр развития кадрового потенциала ОПК</a:t>
            </a:r>
          </a:p>
          <a:p>
            <a:r>
              <a:rPr lang="ru-RU" sz="2000" dirty="0" smtClean="0">
                <a:solidFill>
                  <a:prstClr val="black"/>
                </a:solidFill>
              </a:rPr>
              <a:t>МГТУ «СТАНКИН»</a:t>
            </a:r>
          </a:p>
          <a:p>
            <a:endParaRPr lang="ru-RU" sz="2000" dirty="0">
              <a:solidFill>
                <a:prstClr val="black"/>
              </a:solidFill>
            </a:endParaRPr>
          </a:p>
          <a:p>
            <a:r>
              <a:rPr lang="ru-RU" sz="2000" dirty="0" smtClean="0">
                <a:solidFill>
                  <a:prstClr val="black"/>
                </a:solidFill>
              </a:rPr>
              <a:t>Михайлов Игорь Николаевич</a:t>
            </a:r>
            <a:endParaRPr lang="ru-RU" sz="2000" dirty="0" smtClean="0">
              <a:solidFill>
                <a:prstClr val="black"/>
              </a:solidFill>
            </a:endParaRPr>
          </a:p>
          <a:p>
            <a:r>
              <a:rPr lang="en-US" sz="2000" dirty="0" smtClean="0">
                <a:solidFill>
                  <a:prstClr val="black"/>
                </a:solidFill>
              </a:rPr>
              <a:t>opk</a:t>
            </a:r>
            <a:r>
              <a:rPr lang="en-US" sz="2000" dirty="0" smtClean="0">
                <a:solidFill>
                  <a:prstClr val="black"/>
                </a:solidFill>
              </a:rPr>
              <a:t>@stankin.ru</a:t>
            </a:r>
            <a:endParaRPr lang="en-US" sz="2000" dirty="0" smtClean="0">
              <a:solidFill>
                <a:prstClr val="black"/>
              </a:solidFill>
            </a:endParaRPr>
          </a:p>
          <a:p>
            <a:endParaRPr lang="ru-RU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653" y="1284479"/>
            <a:ext cx="2412504" cy="2615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Simba\Desktop\презент-с\логотип большой без фона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049" y="136200"/>
            <a:ext cx="1715789" cy="1151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2" descr="http://www.usue.ru/public/files/%D0%9C%D0%98%D0%9D%D0%9E%D0%91%D0%A0_C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1771" r="3671"/>
          <a:stretch>
            <a:fillRect/>
          </a:stretch>
        </p:blipFill>
        <p:spPr bwMode="auto">
          <a:xfrm>
            <a:off x="221943" y="0"/>
            <a:ext cx="1360491" cy="155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78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F5C7D-8D6D-418B-84CE-DC044A3F0D5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534" b="6263"/>
          <a:stretch/>
        </p:blipFill>
        <p:spPr bwMode="auto">
          <a:xfrm>
            <a:off x="4151086" y="3831771"/>
            <a:ext cx="4992914" cy="280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214282" y="983685"/>
            <a:ext cx="8715436" cy="1588"/>
          </a:xfrm>
          <a:prstGeom prst="line">
            <a:avLst/>
          </a:prstGeom>
          <a:ln w="38100" cmpd="thickThin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043608" y="323364"/>
            <a:ext cx="651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+mn-lt"/>
              </a:rPr>
              <a:t>ВЦП «Новые кадры ОПК» </a:t>
            </a:r>
            <a:r>
              <a:rPr lang="en-US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+mn-lt"/>
              </a:rPr>
              <a:t>vs </a:t>
            </a: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+mn-lt"/>
              </a:rPr>
              <a:t>Госплан (1)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+mn-lt"/>
            </a:endParaRPr>
          </a:p>
        </p:txBody>
      </p:sp>
      <p:pic>
        <p:nvPicPr>
          <p:cNvPr id="4104" name="Picture 2" descr="C:\Users\Simba\Desktop\презент-с\логотип большой без фо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063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26980" y="2060848"/>
            <a:ext cx="3365500" cy="841375"/>
          </a:xfrm>
          <a:prstGeom prst="rect">
            <a:avLst/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/>
            <a:tailEnd/>
          </a:ln>
        </p:spPr>
        <p:txBody>
          <a:bodyPr lIns="182880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0000"/>
                </a:solidFill>
                <a:cs typeface="Arial" charset="0"/>
              </a:rPr>
              <a:t>Структура контингента ВЦП «Новые кадры ОПК» (2017)</a:t>
            </a:r>
            <a:endParaRPr lang="ru-RU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5004048" y="2247900"/>
            <a:ext cx="431800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7097194"/>
              </p:ext>
            </p:extLst>
          </p:nvPr>
        </p:nvGraphicFramePr>
        <p:xfrm>
          <a:off x="-19585" y="591829"/>
          <a:ext cx="5926816" cy="3564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774452" y="4972502"/>
            <a:ext cx="3365500" cy="841375"/>
          </a:xfrm>
          <a:prstGeom prst="rect">
            <a:avLst/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/>
            <a:tailEnd/>
          </a:ln>
        </p:spPr>
        <p:txBody>
          <a:bodyPr lIns="182880" tIns="91440" bIns="9144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kern="0" dirty="0" smtClean="0">
                <a:solidFill>
                  <a:srgbClr val="000000"/>
                </a:solidFill>
                <a:cs typeface="Arial" charset="0"/>
              </a:rPr>
              <a:t>Структура контингента Госплана (2016)</a:t>
            </a:r>
            <a:endParaRPr lang="ru-RU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0" name="Стрелка вправо 19"/>
          <p:cNvSpPr/>
          <p:nvPr/>
        </p:nvSpPr>
        <p:spPr>
          <a:xfrm>
            <a:off x="4163786" y="5225143"/>
            <a:ext cx="431800" cy="447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44236" y="4005064"/>
            <a:ext cx="28103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0" dirty="0" smtClean="0">
                <a:solidFill>
                  <a:srgbClr val="000000"/>
                </a:solidFill>
                <a:cs typeface="Arial" charset="0"/>
              </a:rPr>
              <a:t>Магистратура – </a:t>
            </a:r>
            <a:r>
              <a:rPr lang="ru-RU" sz="2400" b="1" kern="0" dirty="0" smtClean="0">
                <a:solidFill>
                  <a:srgbClr val="000000"/>
                </a:solidFill>
                <a:cs typeface="Arial" charset="0"/>
              </a:rPr>
              <a:t>30% </a:t>
            </a:r>
            <a:r>
              <a:rPr lang="ru-RU" kern="0" dirty="0" smtClean="0">
                <a:solidFill>
                  <a:srgbClr val="000000"/>
                </a:solidFill>
                <a:cs typeface="Arial" charset="0"/>
              </a:rPr>
              <a:t>в ВО</a:t>
            </a:r>
          </a:p>
          <a:p>
            <a:r>
              <a:rPr lang="ru-RU" kern="0" dirty="0" smtClean="0">
                <a:solidFill>
                  <a:srgbClr val="000000"/>
                </a:solidFill>
                <a:cs typeface="Arial" charset="0"/>
              </a:rPr>
              <a:t>Магистратура – </a:t>
            </a:r>
            <a:r>
              <a:rPr lang="ru-RU" sz="2400" b="1" kern="0" dirty="0" smtClean="0">
                <a:solidFill>
                  <a:srgbClr val="000000"/>
                </a:solidFill>
                <a:cs typeface="Arial" charset="0"/>
              </a:rPr>
              <a:t>10%</a:t>
            </a:r>
            <a:r>
              <a:rPr lang="ru-RU" kern="0" dirty="0" smtClean="0">
                <a:solidFill>
                  <a:srgbClr val="000000"/>
                </a:solidFill>
                <a:cs typeface="Arial" charset="0"/>
              </a:rPr>
              <a:t> в ВО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142906" y="2569029"/>
            <a:ext cx="1206923" cy="1625600"/>
          </a:xfrm>
          <a:custGeom>
            <a:avLst/>
            <a:gdLst>
              <a:gd name="connsiteX0" fmla="*/ 1206923 w 1206923"/>
              <a:gd name="connsiteY0" fmla="*/ 1625600 h 1625600"/>
              <a:gd name="connsiteX1" fmla="*/ 74808 w 1206923"/>
              <a:gd name="connsiteY1" fmla="*/ 899885 h 1625600"/>
              <a:gd name="connsiteX2" fmla="*/ 103837 w 1206923"/>
              <a:gd name="connsiteY2" fmla="*/ 0 h 162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6923" h="1625600">
                <a:moveTo>
                  <a:pt x="1206923" y="1625600"/>
                </a:moveTo>
                <a:cubicBezTo>
                  <a:pt x="732789" y="1398209"/>
                  <a:pt x="258656" y="1170818"/>
                  <a:pt x="74808" y="899885"/>
                </a:cubicBezTo>
                <a:cubicBezTo>
                  <a:pt x="-109040" y="628952"/>
                  <a:pt x="103837" y="0"/>
                  <a:pt x="103837" y="0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3962400" y="3814676"/>
            <a:ext cx="1698171" cy="655724"/>
          </a:xfrm>
          <a:custGeom>
            <a:avLst/>
            <a:gdLst>
              <a:gd name="connsiteX0" fmla="*/ 0 w 1698171"/>
              <a:gd name="connsiteY0" fmla="*/ 655724 h 655724"/>
              <a:gd name="connsiteX1" fmla="*/ 914400 w 1698171"/>
              <a:gd name="connsiteY1" fmla="*/ 423495 h 655724"/>
              <a:gd name="connsiteX2" fmla="*/ 1291771 w 1698171"/>
              <a:gd name="connsiteY2" fmla="*/ 2581 h 655724"/>
              <a:gd name="connsiteX3" fmla="*/ 1698171 w 1698171"/>
              <a:gd name="connsiteY3" fmla="*/ 278353 h 655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171" h="655724">
                <a:moveTo>
                  <a:pt x="0" y="655724"/>
                </a:moveTo>
                <a:cubicBezTo>
                  <a:pt x="349552" y="594038"/>
                  <a:pt x="699105" y="532352"/>
                  <a:pt x="914400" y="423495"/>
                </a:cubicBezTo>
                <a:cubicBezTo>
                  <a:pt x="1129695" y="314638"/>
                  <a:pt x="1161143" y="26771"/>
                  <a:pt x="1291771" y="2581"/>
                </a:cubicBezTo>
                <a:cubicBezTo>
                  <a:pt x="1422399" y="-21609"/>
                  <a:pt x="1560285" y="128372"/>
                  <a:pt x="1698171" y="278353"/>
                </a:cubicBezTo>
              </a:path>
            </a:pathLst>
          </a:custGeom>
          <a:noFill/>
          <a:ln>
            <a:solidFill>
              <a:schemeClr val="tx1"/>
            </a:solidFill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22" descr="http://www.usue.ru/public/files/%D0%9C%D0%98%D0%9D%D0%9E%D0%91%D0%A0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1771" r="3671"/>
          <a:stretch>
            <a:fillRect/>
          </a:stretch>
        </p:blipFill>
        <p:spPr bwMode="auto">
          <a:xfrm>
            <a:off x="221943" y="0"/>
            <a:ext cx="821665" cy="9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8676456" y="65160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FE69B2-B293-4242-8B02-4AA715553BBC}" type="slidenum">
              <a:rPr lang="ru-RU" b="1" i="1" smtClean="0">
                <a:solidFill>
                  <a:prstClr val="white">
                    <a:lumMod val="50000"/>
                  </a:prstClr>
                </a:solidFill>
              </a:rPr>
              <a:pPr/>
              <a:t>2</a:t>
            </a:fld>
            <a:endParaRPr lang="ru-RU" b="1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9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5036" y="979140"/>
            <a:ext cx="8715436" cy="1588"/>
          </a:xfrm>
          <a:prstGeom prst="line">
            <a:avLst/>
          </a:prstGeom>
          <a:ln w="38100" cmpd="thickThin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676456" y="65160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FE69B2-B293-4242-8B02-4AA715553BBC}" type="slidenum">
              <a:rPr lang="ru-RU" b="1" i="1" smtClean="0">
                <a:solidFill>
                  <a:prstClr val="white">
                    <a:lumMod val="50000"/>
                  </a:prstClr>
                </a:solidFill>
              </a:rPr>
              <a:pPr/>
              <a:t>3</a:t>
            </a:fld>
            <a:endParaRPr lang="ru-RU" b="1" i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0144216"/>
              </p:ext>
            </p:extLst>
          </p:nvPr>
        </p:nvGraphicFramePr>
        <p:xfrm>
          <a:off x="93958" y="1261864"/>
          <a:ext cx="4388167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072836"/>
              </p:ext>
            </p:extLst>
          </p:nvPr>
        </p:nvGraphicFramePr>
        <p:xfrm>
          <a:off x="4465222" y="1261864"/>
          <a:ext cx="4572000" cy="5047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" name="Picture 2" descr="C:\Users\Simba\Desktop\презент-с\логотип большой без фо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063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2" descr="http://www.usue.ru/public/files/%D0%9C%D0%98%D0%9D%D0%9E%D0%91%D0%A0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1771" r="3671"/>
          <a:stretch>
            <a:fillRect/>
          </a:stretch>
        </p:blipFill>
        <p:spPr bwMode="auto">
          <a:xfrm>
            <a:off x="221943" y="0"/>
            <a:ext cx="821665" cy="9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043608" y="323364"/>
            <a:ext cx="651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+mn-lt"/>
              </a:rPr>
              <a:t>ВЦП «Новые кадры ОПК» </a:t>
            </a:r>
            <a:r>
              <a:rPr lang="en-US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+mn-lt"/>
              </a:rPr>
              <a:t>vs </a:t>
            </a: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+mn-lt"/>
              </a:rPr>
              <a:t>Госплан (2)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+mn-lt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4788024" y="2132856"/>
            <a:ext cx="1872208" cy="100811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804248" y="2708921"/>
            <a:ext cx="1872208" cy="122413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7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648301"/>
              </p:ext>
            </p:extLst>
          </p:nvPr>
        </p:nvGraphicFramePr>
        <p:xfrm>
          <a:off x="611560" y="1124744"/>
          <a:ext cx="8425662" cy="5391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05036" y="979140"/>
            <a:ext cx="8715436" cy="1588"/>
          </a:xfrm>
          <a:prstGeom prst="line">
            <a:avLst/>
          </a:prstGeom>
          <a:ln w="38100" cmpd="thickThin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 descr="C:\Users\Simba\Desktop\презент-с\логотип большой без фон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063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 descr="http://www.usue.ru/public/files/%D0%9C%D0%98%D0%9D%D0%9E%D0%91%D0%A0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0" t="11771" r="3671"/>
          <a:stretch>
            <a:fillRect/>
          </a:stretch>
        </p:blipFill>
        <p:spPr bwMode="auto">
          <a:xfrm>
            <a:off x="221943" y="0"/>
            <a:ext cx="821665" cy="93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043608" y="323364"/>
            <a:ext cx="65162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+mn-lt"/>
              </a:rPr>
              <a:t>Кого готовим ? </a:t>
            </a: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В  разрезе </a:t>
            </a: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+mn-lt"/>
              </a:rPr>
              <a:t>УГСН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76456" y="65160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FE69B2-B293-4242-8B02-4AA715553BBC}" type="slidenum">
              <a:rPr lang="ru-RU" b="1" i="1" smtClean="0">
                <a:solidFill>
                  <a:prstClr val="white">
                    <a:lumMod val="50000"/>
                  </a:prstClr>
                </a:solidFill>
              </a:rPr>
              <a:pPr/>
              <a:t>4</a:t>
            </a:fld>
            <a:endParaRPr lang="ru-RU" b="1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61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524500" y="3665538"/>
            <a:ext cx="3368675" cy="2139950"/>
          </a:xfrm>
          <a:prstGeom prst="rect">
            <a:avLst/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/>
            <a:tailEnd/>
          </a:ln>
        </p:spPr>
        <p:txBody>
          <a:bodyPr lIns="182880"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Выпускники</a:t>
            </a:r>
            <a:r>
              <a:rPr lang="ru-RU" sz="1600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200" kern="0" dirty="0">
                <a:solidFill>
                  <a:srgbClr val="000000"/>
                </a:solidFill>
                <a:cs typeface="Arial" charset="0"/>
              </a:rPr>
              <a:t>профессиональных образовательных организаций и организаций высшего образования </a:t>
            </a: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смогли</a:t>
            </a:r>
            <a:r>
              <a:rPr lang="ru-RU" sz="1600" kern="0" dirty="0">
                <a:solidFill>
                  <a:srgbClr val="000000"/>
                </a:solidFill>
                <a:cs typeface="Arial" charset="0"/>
              </a:rPr>
              <a:t> </a:t>
            </a: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заполнить в среднем 13,1% вакансий</a:t>
            </a:r>
            <a:r>
              <a:rPr lang="ru-RU" sz="1200" kern="0" dirty="0">
                <a:solidFill>
                  <a:srgbClr val="000000"/>
                </a:solidFill>
                <a:cs typeface="Arial" charset="0"/>
              </a:rPr>
              <a:t>, открытых организациями в календарном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0000"/>
                </a:solidFill>
                <a:cs typeface="Arial" charset="0"/>
              </a:rPr>
              <a:t>Для участников Программы </a:t>
            </a: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«Новые кадры ОПК» </a:t>
            </a:r>
            <a:r>
              <a:rPr lang="ru-RU" sz="1200" kern="0" dirty="0">
                <a:solidFill>
                  <a:srgbClr val="000000"/>
                </a:solidFill>
                <a:cs typeface="Arial" charset="0"/>
              </a:rPr>
              <a:t>показатель составил </a:t>
            </a: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16,2%</a:t>
            </a:r>
            <a:r>
              <a:rPr lang="en-US" sz="1600" b="1" kern="0" dirty="0">
                <a:solidFill>
                  <a:srgbClr val="000000"/>
                </a:solidFill>
                <a:cs typeface="Arial" charset="0"/>
              </a:rPr>
              <a:t>*</a:t>
            </a: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 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9238" y="1268413"/>
            <a:ext cx="2574925" cy="1981200"/>
          </a:xfrm>
          <a:prstGeom prst="rect">
            <a:avLst/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/>
            <a:tailEnd/>
          </a:ln>
        </p:spPr>
        <p:txBody>
          <a:bodyPr lIns="182880"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Средний балл оценки </a:t>
            </a:r>
            <a:r>
              <a:rPr lang="ru-RU" sz="1200" kern="0" dirty="0">
                <a:solidFill>
                  <a:srgbClr val="000000"/>
                </a:solidFill>
                <a:cs typeface="Arial" charset="0"/>
              </a:rPr>
              <a:t>организациями ОПК-респондентами </a:t>
            </a: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качества подготовки студентов</a:t>
            </a:r>
            <a:r>
              <a:rPr lang="ru-RU" sz="1400" b="1" kern="0" dirty="0">
                <a:solidFill>
                  <a:srgbClr val="000000"/>
                </a:solidFill>
                <a:cs typeface="Arial" charset="0"/>
              </a:rPr>
              <a:t>, </a:t>
            </a:r>
            <a:r>
              <a:rPr lang="ru-RU" sz="1200" kern="0" dirty="0">
                <a:solidFill>
                  <a:srgbClr val="000000"/>
                </a:solidFill>
                <a:cs typeface="Arial" charset="0"/>
              </a:rPr>
              <a:t>обучающихся в рамках целевого обучения в ходе Программы «Новые кадры ОПК», </a:t>
            </a: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составил 7,47 </a:t>
            </a:r>
            <a:r>
              <a:rPr lang="ru-RU" sz="1200" kern="0" dirty="0">
                <a:solidFill>
                  <a:srgbClr val="000000"/>
                </a:solidFill>
                <a:cs typeface="Arial" charset="0"/>
              </a:rPr>
              <a:t>(по 10-и балльной шкале)</a:t>
            </a:r>
            <a:r>
              <a:rPr lang="en-US" sz="1200" kern="0" dirty="0">
                <a:solidFill>
                  <a:srgbClr val="000000"/>
                </a:solidFill>
                <a:cs typeface="Arial" charset="0"/>
              </a:rPr>
              <a:t>*</a:t>
            </a:r>
            <a:endParaRPr lang="ru-RU" sz="1200" kern="0" dirty="0">
              <a:solidFill>
                <a:srgbClr val="000000"/>
              </a:solidFill>
              <a:cs typeface="Arial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4282" y="983685"/>
            <a:ext cx="8715436" cy="1588"/>
          </a:xfrm>
          <a:prstGeom prst="line">
            <a:avLst/>
          </a:prstGeom>
          <a:ln w="38100" cmpd="thickThin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95536" y="332656"/>
            <a:ext cx="7164288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+mn-lt"/>
              </a:rPr>
              <a:t>Результаты мониторинга удовлетворенности работодателей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  <a:latin typeface="+mn-lt"/>
            </a:endParaRPr>
          </a:p>
        </p:txBody>
      </p:sp>
      <p:pic>
        <p:nvPicPr>
          <p:cNvPr id="6151" name="Picture 2" descr="C:\Users\Simba\Desktop\презент-с\логотип большой без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063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6" t="31844" r="33945" b="17557"/>
          <a:stretch>
            <a:fillRect/>
          </a:stretch>
        </p:blipFill>
        <p:spPr bwMode="auto">
          <a:xfrm>
            <a:off x="215900" y="1412875"/>
            <a:ext cx="2573338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15900" y="1233488"/>
            <a:ext cx="5148263" cy="2124075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633538" y="2016125"/>
            <a:ext cx="63500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rgbClr val="000000"/>
                </a:solidFill>
                <a:cs typeface="Arial" charset="0"/>
              </a:rPr>
              <a:t>7,47</a:t>
            </a:r>
            <a:endParaRPr lang="ru-RU" dirty="0"/>
          </a:p>
        </p:txBody>
      </p:sp>
      <p:pic>
        <p:nvPicPr>
          <p:cNvPr id="6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4" t="37622" r="28386" b="12650"/>
          <a:stretch>
            <a:fillRect/>
          </a:stretch>
        </p:blipFill>
        <p:spPr bwMode="auto">
          <a:xfrm>
            <a:off x="5524500" y="1557338"/>
            <a:ext cx="33686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92750" y="1784350"/>
            <a:ext cx="839788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b="1" kern="0" dirty="0">
                <a:solidFill>
                  <a:srgbClr val="000000"/>
                </a:solidFill>
                <a:cs typeface="Arial" charset="0"/>
              </a:rPr>
              <a:t>16,2%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491163" y="1412875"/>
            <a:ext cx="3402012" cy="4392613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64" t="29388" r="30829" b="6818"/>
          <a:stretch>
            <a:fillRect/>
          </a:stretch>
        </p:blipFill>
        <p:spPr bwMode="auto">
          <a:xfrm>
            <a:off x="2195513" y="3500438"/>
            <a:ext cx="3206750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207963" y="3500438"/>
            <a:ext cx="1843087" cy="2773362"/>
          </a:xfrm>
          <a:prstGeom prst="rect">
            <a:avLst/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/>
            <a:tailEnd/>
          </a:ln>
        </p:spPr>
        <p:txBody>
          <a:bodyPr lIns="182880" tIns="91440" bIns="9144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kern="0" dirty="0">
                <a:solidFill>
                  <a:srgbClr val="000000"/>
                </a:solidFill>
                <a:cs typeface="Arial" charset="0"/>
              </a:rPr>
              <a:t>В ходе реализации Программы «Новые кадры ОПК» </a:t>
            </a: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удалось обеспечить существенный </a:t>
            </a:r>
            <a:r>
              <a:rPr lang="ru-RU" sz="1200" kern="0" dirty="0">
                <a:solidFill>
                  <a:srgbClr val="000000"/>
                </a:solidFill>
                <a:cs typeface="Arial" charset="0"/>
              </a:rPr>
              <a:t>(</a:t>
            </a: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24%</a:t>
            </a:r>
            <a:r>
              <a:rPr lang="ru-RU" sz="1200" kern="0" dirty="0">
                <a:solidFill>
                  <a:srgbClr val="000000"/>
                </a:solidFill>
                <a:cs typeface="Arial" charset="0"/>
              </a:rPr>
              <a:t>) </a:t>
            </a: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приток новых студентов </a:t>
            </a:r>
            <a:r>
              <a:rPr lang="ru-RU" sz="1200" kern="0" dirty="0">
                <a:solidFill>
                  <a:srgbClr val="000000"/>
                </a:solidFill>
                <a:cs typeface="Arial" charset="0"/>
              </a:rPr>
              <a:t>на образовательные и карьерные траектории </a:t>
            </a:r>
            <a:r>
              <a:rPr lang="ru-RU" sz="1600" b="1" kern="0" dirty="0">
                <a:solidFill>
                  <a:srgbClr val="000000"/>
                </a:solidFill>
                <a:cs typeface="Arial" charset="0"/>
              </a:rPr>
              <a:t>в ОПК</a:t>
            </a:r>
            <a:r>
              <a:rPr lang="en-US" sz="1600" b="1" kern="0" dirty="0">
                <a:solidFill>
                  <a:srgbClr val="000000"/>
                </a:solidFill>
                <a:cs typeface="Arial" charset="0"/>
              </a:rPr>
              <a:t>*</a:t>
            </a:r>
            <a:endParaRPr lang="ru-RU" sz="1600" b="1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160" name="Прямоугольник 24"/>
          <p:cNvSpPr>
            <a:spLocks noChangeArrowheads="1"/>
          </p:cNvSpPr>
          <p:nvPr/>
        </p:nvSpPr>
        <p:spPr bwMode="auto">
          <a:xfrm>
            <a:off x="5508625" y="5908675"/>
            <a:ext cx="3500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>
                <a:latin typeface="Arial" charset="0"/>
              </a:rPr>
              <a:t>*Источник</a:t>
            </a:r>
            <a:r>
              <a:rPr lang="en-US" altLang="ru-RU" sz="1200">
                <a:latin typeface="Arial" charset="0"/>
              </a:rPr>
              <a:t>: </a:t>
            </a:r>
            <a:r>
              <a:rPr lang="ru-RU" altLang="ru-RU" sz="1200">
                <a:latin typeface="Arial" charset="0"/>
              </a:rPr>
              <a:t> </a:t>
            </a:r>
            <a:r>
              <a:rPr lang="ru-RU" altLang="ru-RU" sz="1200" i="1">
                <a:latin typeface="Arial" charset="0"/>
              </a:rPr>
              <a:t>Мониторинг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i="1">
                <a:latin typeface="Arial" charset="0"/>
              </a:rPr>
              <a:t>удовлетворенности предприятий ОПК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200" i="1">
                <a:latin typeface="Arial" charset="0"/>
              </a:rPr>
              <a:t>(</a:t>
            </a:r>
            <a:r>
              <a:rPr lang="ru-RU" altLang="ru-RU" sz="1200" i="1">
                <a:latin typeface="Arial" charset="0"/>
              </a:rPr>
              <a:t>СТАНКИН/СОЮЗМАШ ,2016)</a:t>
            </a:r>
            <a:endParaRPr lang="ru-RU" altLang="ru-RU" sz="1200">
              <a:latin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676456" y="65160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FE69B2-B293-4242-8B02-4AA715553BBC}" type="slidenum">
              <a:rPr lang="ru-RU" b="1" i="1" smtClean="0">
                <a:solidFill>
                  <a:prstClr val="white">
                    <a:lumMod val="50000"/>
                  </a:prstClr>
                </a:solidFill>
              </a:rPr>
              <a:pPr/>
              <a:t>5</a:t>
            </a:fld>
            <a:endParaRPr lang="ru-RU" b="1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335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07504" y="979140"/>
            <a:ext cx="8715436" cy="1588"/>
          </a:xfrm>
          <a:prstGeom prst="line">
            <a:avLst/>
          </a:prstGeom>
          <a:ln w="38100" cmpd="thickThin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475656" y="251356"/>
            <a:ext cx="658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Эффективность механизмов взаимодействия 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76456" y="65160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FE69B2-B293-4242-8B02-4AA715553BBC}" type="slidenum">
              <a:rPr lang="ru-RU" b="1" i="1" smtClean="0">
                <a:solidFill>
                  <a:prstClr val="white">
                    <a:lumMod val="50000"/>
                  </a:prstClr>
                </a:solidFill>
              </a:rPr>
              <a:pPr/>
              <a:t>6</a:t>
            </a:fld>
            <a:endParaRPr lang="ru-RU" b="1" i="1" dirty="0">
              <a:solidFill>
                <a:prstClr val="white">
                  <a:lumMod val="50000"/>
                </a:prstClr>
              </a:solidFill>
            </a:endParaRP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754970"/>
              </p:ext>
            </p:extLst>
          </p:nvPr>
        </p:nvGraphicFramePr>
        <p:xfrm>
          <a:off x="0" y="4304399"/>
          <a:ext cx="6008534" cy="252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036683"/>
              </p:ext>
            </p:extLst>
          </p:nvPr>
        </p:nvGraphicFramePr>
        <p:xfrm>
          <a:off x="107504" y="979140"/>
          <a:ext cx="4123759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7241185"/>
              </p:ext>
            </p:extLst>
          </p:nvPr>
        </p:nvGraphicFramePr>
        <p:xfrm>
          <a:off x="4076700" y="1340768"/>
          <a:ext cx="483870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Овал 1"/>
          <p:cNvSpPr/>
          <p:nvPr/>
        </p:nvSpPr>
        <p:spPr>
          <a:xfrm>
            <a:off x="4644008" y="1556793"/>
            <a:ext cx="1080120" cy="100811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5940152" y="1916833"/>
            <a:ext cx="1080120" cy="100811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 descr="C:\Users\Simba\Desktop\презент-с\логотип большой без фо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063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978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988840"/>
            <a:ext cx="55163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Тульский государственный университет	</a:t>
            </a:r>
            <a:r>
              <a:rPr lang="ru-RU" sz="1600" b="1" dirty="0"/>
              <a:t>452%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Южно-Российский государственный политехнический университет (НПИ) имени М.И. Платова	</a:t>
            </a:r>
            <a:r>
              <a:rPr lang="ru-RU" sz="1600" b="1" dirty="0"/>
              <a:t>235%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Национальный исследовательский Томский политехнический университет	</a:t>
            </a:r>
            <a:r>
              <a:rPr lang="ru-RU" sz="1600" b="1" dirty="0"/>
              <a:t>233%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Нижегородский государственный технический университет им. Р.Е. Алексеева	</a:t>
            </a:r>
            <a:r>
              <a:rPr lang="ru-RU" sz="1600" b="1" dirty="0"/>
              <a:t>182%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Томский государственный университет систем управления и радиоэлектроники	</a:t>
            </a:r>
            <a:r>
              <a:rPr lang="ru-RU" sz="1600" b="1" dirty="0"/>
              <a:t>179%</a:t>
            </a:r>
            <a:endParaRPr lang="ru-RU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Ижевский государственный технический университет имени М.Т. Калашникова	</a:t>
            </a:r>
            <a:r>
              <a:rPr lang="ru-RU" sz="1600" b="1" dirty="0"/>
              <a:t>175%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Национальный исследовательский ядерный университет «МИФИ»	</a:t>
            </a:r>
            <a:r>
              <a:rPr lang="ru-RU" sz="1600" b="1" dirty="0"/>
              <a:t>172%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Брянский государственный технический университет	</a:t>
            </a:r>
            <a:r>
              <a:rPr lang="ru-RU" sz="1600" b="1" dirty="0"/>
              <a:t>171%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Самарский государственный технический университет»	</a:t>
            </a:r>
            <a:r>
              <a:rPr lang="ru-RU" sz="1600" b="1" dirty="0"/>
              <a:t>167%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600" dirty="0"/>
              <a:t>Уфимский  государственный авиационный технический университет	</a:t>
            </a:r>
            <a:r>
              <a:rPr lang="ru-RU" sz="1600" b="1" dirty="0"/>
              <a:t>162%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5288" y="1065510"/>
            <a:ext cx="4824536" cy="923330"/>
          </a:xfrm>
          <a:prstGeom prst="rect">
            <a:avLst/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/>
            <a:tailEnd/>
          </a:ln>
        </p:spPr>
        <p:txBody>
          <a:bodyPr lIns="182880" tIns="91440" bIns="91440" anchor="ctr"/>
          <a:lstStyle/>
          <a:p>
            <a:pPr algn="ctr"/>
            <a:r>
              <a:rPr lang="ru-RU" b="1" kern="0" dirty="0">
                <a:solidFill>
                  <a:srgbClr val="000000"/>
                </a:solidFill>
                <a:cs typeface="Arial" charset="0"/>
              </a:rPr>
              <a:t>Вузы-лидеры </a:t>
            </a:r>
            <a:r>
              <a:rPr lang="ru-RU" kern="0" dirty="0">
                <a:solidFill>
                  <a:srgbClr val="000000"/>
                </a:solidFill>
                <a:cs typeface="Arial" charset="0"/>
              </a:rPr>
              <a:t>по превышению средств софинансирования над средствами </a:t>
            </a:r>
            <a:r>
              <a:rPr lang="ru-RU" kern="0" dirty="0" smtClean="0">
                <a:solidFill>
                  <a:srgbClr val="000000"/>
                </a:solidFill>
                <a:cs typeface="Arial" charset="0"/>
              </a:rPr>
              <a:t>Гос. бюджета</a:t>
            </a:r>
            <a:endParaRPr lang="ru-RU" kern="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07504" y="979140"/>
            <a:ext cx="8715436" cy="1588"/>
          </a:xfrm>
          <a:prstGeom prst="line">
            <a:avLst/>
          </a:prstGeom>
          <a:ln w="38100" cmpd="thickThin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1475656" y="251356"/>
            <a:ext cx="658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Равнение на лидеров: а судьи КТО?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2" name="Picture 2" descr="C:\Users\Simba\Desktop\презент-с\логотип большой без фона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063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5652120" y="1124452"/>
            <a:ext cx="3263280" cy="1440452"/>
          </a:xfrm>
          <a:prstGeom prst="rect">
            <a:avLst/>
          </a:prstGeom>
          <a:solidFill>
            <a:srgbClr val="E2E2E2"/>
          </a:solidFill>
          <a:ln w="9525" algn="ctr">
            <a:solidFill>
              <a:srgbClr val="E2E2E2"/>
            </a:solidFill>
            <a:miter lim="800000"/>
            <a:headEnd/>
            <a:tailEnd/>
          </a:ln>
        </p:spPr>
        <p:txBody>
          <a:bodyPr lIns="182880" tIns="91440" bIns="91440" anchor="ctr"/>
          <a:lstStyle/>
          <a:p>
            <a:pPr algn="ctr"/>
            <a:r>
              <a:rPr lang="ru-RU" b="1" kern="0" dirty="0">
                <a:solidFill>
                  <a:srgbClr val="000000"/>
                </a:solidFill>
                <a:cs typeface="Arial" charset="0"/>
              </a:rPr>
              <a:t>Работодатели</a:t>
            </a:r>
            <a:r>
              <a:rPr lang="ru-RU" kern="0" dirty="0">
                <a:solidFill>
                  <a:srgbClr val="000000"/>
                </a:solidFill>
                <a:cs typeface="Arial" charset="0"/>
              </a:rPr>
              <a:t>, участвовавшие </a:t>
            </a:r>
            <a:r>
              <a:rPr lang="ru-RU" b="1" kern="0" dirty="0">
                <a:solidFill>
                  <a:srgbClr val="000000"/>
                </a:solidFill>
                <a:cs typeface="Arial" charset="0"/>
              </a:rPr>
              <a:t>более чем в 40 профориентационных мероприятиях </a:t>
            </a:r>
            <a:r>
              <a:rPr lang="ru-RU" kern="0" dirty="0">
                <a:solidFill>
                  <a:srgbClr val="000000"/>
                </a:solidFill>
                <a:cs typeface="Arial" charset="0"/>
              </a:rPr>
              <a:t>вузов в 2017 г. </a:t>
            </a:r>
          </a:p>
        </p:txBody>
      </p:sp>
      <p:pic>
        <p:nvPicPr>
          <p:cNvPr id="16" name="Picture 2" descr="http://www.npovk.ru/pic/full/Logo-KBP-siniy_r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500" y="5152150"/>
            <a:ext cx="1643391" cy="692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916" y="2689470"/>
            <a:ext cx="1150018" cy="112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5684071" y="4937501"/>
            <a:ext cx="17783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АО </a:t>
            </a:r>
            <a:r>
              <a:rPr lang="ru-RU" dirty="0" smtClean="0"/>
              <a:t>«ПО Стрела»</a:t>
            </a:r>
            <a:endParaRPr lang="ru-RU" dirty="0"/>
          </a:p>
        </p:txBody>
      </p:sp>
      <p:pic>
        <p:nvPicPr>
          <p:cNvPr id="20" name="Picture 6" descr="http://rkc56.ru/attach/_mini/0504574ef9f46d9e92bf5093ea28367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136" y="3892917"/>
            <a:ext cx="1445730" cy="96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 descr="http://cdn.msc.digital/catalog/upload/logo/65337713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539" y="5872539"/>
            <a:ext cx="2666395" cy="72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http://rbanews.ru/wp-content/uploads/Bankoboev.Ru_kamaz_logo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8" r="14078"/>
          <a:stretch/>
        </p:blipFill>
        <p:spPr bwMode="auto">
          <a:xfrm>
            <a:off x="5892488" y="2747815"/>
            <a:ext cx="957842" cy="102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/>
          <p:cNvCxnSpPr/>
          <p:nvPr/>
        </p:nvCxnSpPr>
        <p:spPr>
          <a:xfrm>
            <a:off x="5580112" y="2051676"/>
            <a:ext cx="72008" cy="45456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6723443" y="3765345"/>
            <a:ext cx="24534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АО «Завод </a:t>
            </a:r>
            <a:r>
              <a:rPr lang="ru-RU" dirty="0"/>
              <a:t>полупроводниковых </a:t>
            </a:r>
            <a:r>
              <a:rPr lang="ru-RU" dirty="0" smtClean="0"/>
              <a:t>приборов»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8676456" y="65160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FE69B2-B293-4242-8B02-4AA715553BBC}" type="slidenum">
              <a:rPr lang="ru-RU" b="1" i="1" smtClean="0">
                <a:solidFill>
                  <a:prstClr val="white">
                    <a:lumMod val="50000"/>
                  </a:prstClr>
                </a:solidFill>
              </a:rPr>
              <a:pPr/>
              <a:t>7</a:t>
            </a:fld>
            <a:endParaRPr lang="ru-RU" b="1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1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479688"/>
              </p:ext>
            </p:extLst>
          </p:nvPr>
        </p:nvGraphicFramePr>
        <p:xfrm>
          <a:off x="4312363" y="4395057"/>
          <a:ext cx="4798101" cy="245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79845"/>
              </p:ext>
            </p:extLst>
          </p:nvPr>
        </p:nvGraphicFramePr>
        <p:xfrm>
          <a:off x="1007096" y="980728"/>
          <a:ext cx="813690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677610"/>
              </p:ext>
            </p:extLst>
          </p:nvPr>
        </p:nvGraphicFramePr>
        <p:xfrm>
          <a:off x="17150" y="4221088"/>
          <a:ext cx="4572000" cy="2527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179512" y="1844824"/>
            <a:ext cx="2592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Медианное значение стипендии от работодателя</a:t>
            </a:r>
          </a:p>
          <a:p>
            <a:r>
              <a:rPr lang="ru-RU" b="1" dirty="0" smtClean="0"/>
              <a:t>2500 руб.</a:t>
            </a:r>
            <a:endParaRPr lang="ru-RU" dirty="0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107504" y="979140"/>
            <a:ext cx="8715436" cy="1588"/>
          </a:xfrm>
          <a:prstGeom prst="line">
            <a:avLst/>
          </a:prstGeom>
          <a:ln w="38100" cmpd="thickThin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475656" y="251356"/>
            <a:ext cx="658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Равнение на лидеров: а судьи КТО?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6" name="Picture 2" descr="C:\Users\Simba\Desktop\презент-с\логотип большой без фон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063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676456" y="65160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FE69B2-B293-4242-8B02-4AA715553BBC}" type="slidenum">
              <a:rPr lang="ru-RU" b="1" i="1" smtClean="0">
                <a:solidFill>
                  <a:prstClr val="white">
                    <a:lumMod val="50000"/>
                  </a:prstClr>
                </a:solidFill>
              </a:rPr>
              <a:pPr/>
              <a:t>8</a:t>
            </a:fld>
            <a:endParaRPr lang="ru-RU" b="1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43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t="18116" r="50953" b="18730"/>
          <a:stretch/>
        </p:blipFill>
        <p:spPr bwMode="auto">
          <a:xfrm>
            <a:off x="251520" y="1268760"/>
            <a:ext cx="3277113" cy="4350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http://www.arms-expo.ru/upload/iblock/579/5799c00ce63de95c3499fbd4218d2c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25" y="1268760"/>
            <a:ext cx="2957669" cy="1733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63141" y="3044763"/>
            <a:ext cx="36762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«Перекуем мечи на томографы»…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4725144"/>
            <a:ext cx="54360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Тульский государственный университет </a:t>
            </a:r>
          </a:p>
          <a:p>
            <a:r>
              <a:rPr lang="ru-RU" dirty="0"/>
              <a:t>Подготовка бакалавров в области проектирования и производства биотехнических и медицинских </a:t>
            </a:r>
            <a:r>
              <a:rPr lang="ru-RU" dirty="0" smtClean="0"/>
              <a:t>систем (</a:t>
            </a:r>
            <a:r>
              <a:rPr lang="ru-RU" b="1" dirty="0" smtClean="0"/>
              <a:t>4 чел.)</a:t>
            </a:r>
          </a:p>
          <a:p>
            <a:r>
              <a:rPr lang="ru-RU" dirty="0" smtClean="0"/>
              <a:t>Партнер: </a:t>
            </a:r>
            <a:r>
              <a:rPr lang="ru-RU" b="1" dirty="0"/>
              <a:t>Акционерное общество «Центральное конструкторское бюро </a:t>
            </a:r>
            <a:r>
              <a:rPr lang="ru-RU" b="1" dirty="0" err="1"/>
              <a:t>аппаратостроения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95535" y="5746030"/>
            <a:ext cx="26642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Фрагмент образовательного модуля</a:t>
            </a:r>
            <a:endParaRPr lang="ru-RU" dirty="0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07504" y="979140"/>
            <a:ext cx="8715436" cy="1588"/>
          </a:xfrm>
          <a:prstGeom prst="line">
            <a:avLst/>
          </a:prstGeom>
          <a:ln w="38100" cmpd="thickThin">
            <a:gradFill flip="none" rotWithShape="1">
              <a:gsLst>
                <a:gs pos="0">
                  <a:srgbClr val="92D050"/>
                </a:gs>
                <a:gs pos="50000">
                  <a:srgbClr val="003366"/>
                </a:gs>
                <a:gs pos="100000">
                  <a:srgbClr val="003366"/>
                </a:gs>
              </a:gsLst>
              <a:path path="rect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1475656" y="251356"/>
            <a:ext cx="658822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1F497D">
                    <a:lumMod val="75000"/>
                  </a:srgbClr>
                </a:solidFill>
              </a:rPr>
              <a:t>Равнение на лидеров: примеры проектов 2017 (1)</a:t>
            </a:r>
            <a:endParaRPr lang="ru-RU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5" name="Picture 2" descr="C:\Users\Simba\Desktop\презент-с\логотип большой без фон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19063"/>
            <a:ext cx="139065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http://referat.znate.ru/pars_docs/tw_refs/83/82445/82445_html_m1103cf9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72008" y="2276872"/>
            <a:ext cx="2339752" cy="1008111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07504" y="3861049"/>
            <a:ext cx="2339752" cy="1152128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8" name="Picture 8" descr="http://www.ckba-tula.ru/files/Image/logo-map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07192"/>
            <a:ext cx="4120599" cy="65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676456" y="6516052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1EFE69B2-B293-4242-8B02-4AA715553BBC}" type="slidenum">
              <a:rPr lang="ru-RU" b="1" i="1" smtClean="0">
                <a:solidFill>
                  <a:prstClr val="white">
                    <a:lumMod val="50000"/>
                  </a:prstClr>
                </a:solidFill>
              </a:rPr>
              <a:pPr/>
              <a:t>9</a:t>
            </a:fld>
            <a:endParaRPr lang="ru-RU" b="1" i="1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8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437</Words>
  <Application>Microsoft Office PowerPoint</Application>
  <PresentationFormat>Экран (4:3)</PresentationFormat>
  <Paragraphs>75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Samsung</cp:lastModifiedBy>
  <cp:revision>86</cp:revision>
  <dcterms:created xsi:type="dcterms:W3CDTF">2014-11-19T08:09:20Z</dcterms:created>
  <dcterms:modified xsi:type="dcterms:W3CDTF">2017-11-23T04:36:36Z</dcterms:modified>
</cp:coreProperties>
</file>