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12" r:id="rId4"/>
    <p:sldId id="313" r:id="rId5"/>
    <p:sldId id="292" r:id="rId6"/>
    <p:sldId id="311" r:id="rId7"/>
    <p:sldId id="278" r:id="rId8"/>
    <p:sldId id="298" r:id="rId9"/>
    <p:sldId id="309" r:id="rId10"/>
    <p:sldId id="315" r:id="rId11"/>
    <p:sldId id="316" r:id="rId12"/>
    <p:sldId id="317" r:id="rId13"/>
    <p:sldId id="302" r:id="rId14"/>
    <p:sldId id="304" r:id="rId15"/>
    <p:sldId id="314" r:id="rId16"/>
    <p:sldId id="310" r:id="rId17"/>
  </p:sldIdLst>
  <p:sldSz cx="10691813" cy="7559675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тепанов Евгений Борисович" initials="СЕБ" lastIdx="4" clrIdx="0">
    <p:extLst>
      <p:ext uri="{19B8F6BF-5375-455C-9EA6-DF929625EA0E}">
        <p15:presenceInfo xmlns:p15="http://schemas.microsoft.com/office/powerpoint/2012/main" userId="S-1-5-21-1159456624-3898366147-1006459403-12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7C7"/>
    <a:srgbClr val="666666"/>
    <a:srgbClr val="9FB0DF"/>
    <a:srgbClr val="00599C"/>
    <a:srgbClr val="FC713A"/>
    <a:srgbClr val="A1CFDD"/>
    <a:srgbClr val="97C9E7"/>
    <a:srgbClr val="ADCBD1"/>
    <a:srgbClr val="A0C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82739" autoAdjust="0"/>
  </p:normalViewPr>
  <p:slideViewPr>
    <p:cSldViewPr snapToGrid="0">
      <p:cViewPr varScale="1">
        <p:scale>
          <a:sx n="87" d="100"/>
          <a:sy n="87" d="100"/>
        </p:scale>
        <p:origin x="16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9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DDE6D-230F-47DA-8B53-84DFB94A5E3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DE072E-2F0D-4E14-9B51-89A0FCC0F6D4}">
      <dgm:prSet phldrT="[Текст]" custT="1"/>
      <dgm:spPr/>
      <dgm:t>
        <a:bodyPr/>
        <a:lstStyle/>
        <a:p>
          <a:r>
            <a:rPr lang="ru-RU" sz="2400" dirty="0" smtClean="0"/>
            <a:t>ПРЕДСТАВЛЕНИЕ</a:t>
          </a:r>
          <a:r>
            <a:rPr lang="ru-RU" sz="1800" dirty="0" smtClean="0"/>
            <a:t> </a:t>
          </a:r>
          <a:r>
            <a:rPr lang="ru-RU" sz="2400" dirty="0" smtClean="0"/>
            <a:t>РЕЗУЛЬТАТОВ</a:t>
          </a:r>
          <a:endParaRPr lang="ru-RU" sz="2400" dirty="0"/>
        </a:p>
      </dgm:t>
    </dgm:pt>
    <dgm:pt modelId="{1DA9C276-86DC-48E4-AD86-8BBD387BB333}" type="parTrans" cxnId="{40EAA72B-E47F-4807-9563-F158136C25CF}">
      <dgm:prSet/>
      <dgm:spPr/>
      <dgm:t>
        <a:bodyPr/>
        <a:lstStyle/>
        <a:p>
          <a:endParaRPr lang="ru-RU"/>
        </a:p>
      </dgm:t>
    </dgm:pt>
    <dgm:pt modelId="{822EBDEE-0875-4152-A2E0-51C76903E19C}" type="sibTrans" cxnId="{40EAA72B-E47F-4807-9563-F158136C25CF}">
      <dgm:prSet/>
      <dgm:spPr/>
      <dgm:t>
        <a:bodyPr/>
        <a:lstStyle/>
        <a:p>
          <a:endParaRPr lang="ru-RU"/>
        </a:p>
      </dgm:t>
    </dgm:pt>
    <dgm:pt modelId="{9C745A87-6F3F-4BFC-8516-2E7325DCA857}">
      <dgm:prSet phldrT="[Текст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Arial Narrow" panose="020B0606020202030204" pitchFamily="34" charset="0"/>
            </a:rPr>
            <a:t>СПК РТ и КД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Arial Narrow" panose="020B0606020202030204" pitchFamily="34" charset="0"/>
            </a:rPr>
            <a:t>(Москва, 07.09.2017) 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9FD7DA13-D1F0-4312-8900-9F16227964C1}" type="parTrans" cxnId="{36A77F00-0CA3-40AC-8BF4-0BAB5EFC5AD2}">
      <dgm:prSet/>
      <dgm:spPr/>
      <dgm:t>
        <a:bodyPr/>
        <a:lstStyle/>
        <a:p>
          <a:endParaRPr lang="ru-RU"/>
        </a:p>
      </dgm:t>
    </dgm:pt>
    <dgm:pt modelId="{91C4C3E8-E9C6-4E27-88DE-0D7193F28940}" type="sibTrans" cxnId="{36A77F00-0CA3-40AC-8BF4-0BAB5EFC5AD2}">
      <dgm:prSet/>
      <dgm:spPr/>
      <dgm:t>
        <a:bodyPr/>
        <a:lstStyle/>
        <a:p>
          <a:endParaRPr lang="ru-RU"/>
        </a:p>
      </dgm:t>
    </dgm:pt>
    <dgm:pt modelId="{D21B0A0B-F5F4-4EBF-9806-14573CF7BCA2}">
      <dgm:prSet phldrT="[Текст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Arial Narrow" panose="020B0606020202030204" pitchFamily="34" charset="0"/>
            </a:rPr>
            <a:t>КРУГЛЫЙ СТОЛ для РКП и ВУЗОВ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Arial Narrow" panose="020B0606020202030204" pitchFamily="34" charset="0"/>
            </a:rPr>
            <a:t>(Томск, 20.09.2017)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FF2B4703-1B96-4F71-A096-98A348B9A68E}" type="parTrans" cxnId="{C3CA1657-7E3E-4391-96FB-36F0D2F439D4}">
      <dgm:prSet/>
      <dgm:spPr/>
      <dgm:t>
        <a:bodyPr/>
        <a:lstStyle/>
        <a:p>
          <a:endParaRPr lang="ru-RU"/>
        </a:p>
      </dgm:t>
    </dgm:pt>
    <dgm:pt modelId="{FE14A4DF-D904-486D-943E-B669E5CF825D}" type="sibTrans" cxnId="{C3CA1657-7E3E-4391-96FB-36F0D2F439D4}">
      <dgm:prSet/>
      <dgm:spPr/>
      <dgm:t>
        <a:bodyPr/>
        <a:lstStyle/>
        <a:p>
          <a:endParaRPr lang="ru-RU"/>
        </a:p>
      </dgm:t>
    </dgm:pt>
    <dgm:pt modelId="{0A39E5F7-F9CF-4C83-8FC9-39206006F498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</a:rPr>
            <a:t>РЕКОМЕНДАЦИИ</a:t>
          </a:r>
          <a:endParaRPr lang="ru-RU" sz="2400" dirty="0">
            <a:solidFill>
              <a:srgbClr val="FF0000"/>
            </a:solidFill>
          </a:endParaRPr>
        </a:p>
      </dgm:t>
    </dgm:pt>
    <dgm:pt modelId="{25B26D27-5574-4029-8D80-A25D15FEFD1E}" type="parTrans" cxnId="{7B2EA3C6-913C-4EA5-BCCC-5C245165AD8E}">
      <dgm:prSet/>
      <dgm:spPr/>
      <dgm:t>
        <a:bodyPr/>
        <a:lstStyle/>
        <a:p>
          <a:endParaRPr lang="ru-RU"/>
        </a:p>
      </dgm:t>
    </dgm:pt>
    <dgm:pt modelId="{3F75C952-02B8-4280-A531-D81614C24E10}" type="sibTrans" cxnId="{7B2EA3C6-913C-4EA5-BCCC-5C245165AD8E}">
      <dgm:prSet/>
      <dgm:spPr/>
      <dgm:t>
        <a:bodyPr/>
        <a:lstStyle/>
        <a:p>
          <a:endParaRPr lang="ru-RU"/>
        </a:p>
      </dgm:t>
    </dgm:pt>
    <dgm:pt modelId="{7C838CE0-69C3-43D5-976E-1AD419242461}" type="pres">
      <dgm:prSet presAssocID="{5E7DDE6D-230F-47DA-8B53-84DFB94A5E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53314A-74A3-4854-9159-A99F23407066}" type="pres">
      <dgm:prSet presAssocID="{0A39E5F7-F9CF-4C83-8FC9-39206006F498}" presName="boxAndChildren" presStyleCnt="0"/>
      <dgm:spPr/>
    </dgm:pt>
    <dgm:pt modelId="{F85CE1AA-5188-4CE5-B77D-027E8EB597B4}" type="pres">
      <dgm:prSet presAssocID="{0A39E5F7-F9CF-4C83-8FC9-39206006F498}" presName="parentTextBox" presStyleLbl="node1" presStyleIdx="0" presStyleCnt="2" custScaleY="72419"/>
      <dgm:spPr/>
      <dgm:t>
        <a:bodyPr/>
        <a:lstStyle/>
        <a:p>
          <a:endParaRPr lang="ru-RU"/>
        </a:p>
      </dgm:t>
    </dgm:pt>
    <dgm:pt modelId="{5C46E8FB-0A09-4A54-AF14-1D11399EED43}" type="pres">
      <dgm:prSet presAssocID="{822EBDEE-0875-4152-A2E0-51C76903E19C}" presName="sp" presStyleCnt="0"/>
      <dgm:spPr/>
    </dgm:pt>
    <dgm:pt modelId="{38062D75-1773-45A2-89BF-60758A3D3A2D}" type="pres">
      <dgm:prSet presAssocID="{37DE072E-2F0D-4E14-9B51-89A0FCC0F6D4}" presName="arrowAndChildren" presStyleCnt="0"/>
      <dgm:spPr/>
    </dgm:pt>
    <dgm:pt modelId="{8E218A40-DDAE-46EC-9E15-E756F170266D}" type="pres">
      <dgm:prSet presAssocID="{37DE072E-2F0D-4E14-9B51-89A0FCC0F6D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C62DE3D1-BC6A-4F3A-92C6-8A5EEF812CF8}" type="pres">
      <dgm:prSet presAssocID="{37DE072E-2F0D-4E14-9B51-89A0FCC0F6D4}" presName="arrow" presStyleLbl="node1" presStyleIdx="1" presStyleCnt="2"/>
      <dgm:spPr/>
      <dgm:t>
        <a:bodyPr/>
        <a:lstStyle/>
        <a:p>
          <a:endParaRPr lang="ru-RU"/>
        </a:p>
      </dgm:t>
    </dgm:pt>
    <dgm:pt modelId="{402B1527-B7E0-4E56-B8EF-AB0631D46E26}" type="pres">
      <dgm:prSet presAssocID="{37DE072E-2F0D-4E14-9B51-89A0FCC0F6D4}" presName="descendantArrow" presStyleCnt="0"/>
      <dgm:spPr/>
    </dgm:pt>
    <dgm:pt modelId="{288206F0-2E4A-4CAA-A44F-FA9277ADC772}" type="pres">
      <dgm:prSet presAssocID="{9C745A87-6F3F-4BFC-8516-2E7325DCA857}" presName="childTextArrow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495C5-8519-4740-95B0-F2FBDB3EB2D4}" type="pres">
      <dgm:prSet presAssocID="{D21B0A0B-F5F4-4EBF-9806-14573CF7BCA2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D4D5A2-9F01-4632-BC38-AD98FED495AA}" type="presOf" srcId="{0A39E5F7-F9CF-4C83-8FC9-39206006F498}" destId="{F85CE1AA-5188-4CE5-B77D-027E8EB597B4}" srcOrd="0" destOrd="0" presId="urn:microsoft.com/office/officeart/2005/8/layout/process4"/>
    <dgm:cxn modelId="{40EAA72B-E47F-4807-9563-F158136C25CF}" srcId="{5E7DDE6D-230F-47DA-8B53-84DFB94A5E3D}" destId="{37DE072E-2F0D-4E14-9B51-89A0FCC0F6D4}" srcOrd="0" destOrd="0" parTransId="{1DA9C276-86DC-48E4-AD86-8BBD387BB333}" sibTransId="{822EBDEE-0875-4152-A2E0-51C76903E19C}"/>
    <dgm:cxn modelId="{3A3800A3-A827-4018-864E-42FFA1336563}" type="presOf" srcId="{D21B0A0B-F5F4-4EBF-9806-14573CF7BCA2}" destId="{749495C5-8519-4740-95B0-F2FBDB3EB2D4}" srcOrd="0" destOrd="0" presId="urn:microsoft.com/office/officeart/2005/8/layout/process4"/>
    <dgm:cxn modelId="{318B920A-B477-46CC-9B0E-A41FE58AE5F2}" type="presOf" srcId="{37DE072E-2F0D-4E14-9B51-89A0FCC0F6D4}" destId="{C62DE3D1-BC6A-4F3A-92C6-8A5EEF812CF8}" srcOrd="1" destOrd="0" presId="urn:microsoft.com/office/officeart/2005/8/layout/process4"/>
    <dgm:cxn modelId="{878C7754-CF3F-4E41-9DEE-4372512C1A0B}" type="presOf" srcId="{5E7DDE6D-230F-47DA-8B53-84DFB94A5E3D}" destId="{7C838CE0-69C3-43D5-976E-1AD419242461}" srcOrd="0" destOrd="0" presId="urn:microsoft.com/office/officeart/2005/8/layout/process4"/>
    <dgm:cxn modelId="{0AC57004-3F2D-463D-80A8-F7994D858336}" type="presOf" srcId="{9C745A87-6F3F-4BFC-8516-2E7325DCA857}" destId="{288206F0-2E4A-4CAA-A44F-FA9277ADC772}" srcOrd="0" destOrd="0" presId="urn:microsoft.com/office/officeart/2005/8/layout/process4"/>
    <dgm:cxn modelId="{7B2EA3C6-913C-4EA5-BCCC-5C245165AD8E}" srcId="{5E7DDE6D-230F-47DA-8B53-84DFB94A5E3D}" destId="{0A39E5F7-F9CF-4C83-8FC9-39206006F498}" srcOrd="1" destOrd="0" parTransId="{25B26D27-5574-4029-8D80-A25D15FEFD1E}" sibTransId="{3F75C952-02B8-4280-A531-D81614C24E10}"/>
    <dgm:cxn modelId="{C3CA1657-7E3E-4391-96FB-36F0D2F439D4}" srcId="{37DE072E-2F0D-4E14-9B51-89A0FCC0F6D4}" destId="{D21B0A0B-F5F4-4EBF-9806-14573CF7BCA2}" srcOrd="1" destOrd="0" parTransId="{FF2B4703-1B96-4F71-A096-98A348B9A68E}" sibTransId="{FE14A4DF-D904-486D-943E-B669E5CF825D}"/>
    <dgm:cxn modelId="{36A77F00-0CA3-40AC-8BF4-0BAB5EFC5AD2}" srcId="{37DE072E-2F0D-4E14-9B51-89A0FCC0F6D4}" destId="{9C745A87-6F3F-4BFC-8516-2E7325DCA857}" srcOrd="0" destOrd="0" parTransId="{9FD7DA13-D1F0-4312-8900-9F16227964C1}" sibTransId="{91C4C3E8-E9C6-4E27-88DE-0D7193F28940}"/>
    <dgm:cxn modelId="{E3D302C6-44EE-45A7-BE3D-C89899D6860E}" type="presOf" srcId="{37DE072E-2F0D-4E14-9B51-89A0FCC0F6D4}" destId="{8E218A40-DDAE-46EC-9E15-E756F170266D}" srcOrd="0" destOrd="0" presId="urn:microsoft.com/office/officeart/2005/8/layout/process4"/>
    <dgm:cxn modelId="{75C6105C-4548-41BC-AB10-FF9A3E73DFF9}" type="presParOf" srcId="{7C838CE0-69C3-43D5-976E-1AD419242461}" destId="{4E53314A-74A3-4854-9159-A99F23407066}" srcOrd="0" destOrd="0" presId="urn:microsoft.com/office/officeart/2005/8/layout/process4"/>
    <dgm:cxn modelId="{C6705DFD-2506-435D-80EB-DFF557A9F356}" type="presParOf" srcId="{4E53314A-74A3-4854-9159-A99F23407066}" destId="{F85CE1AA-5188-4CE5-B77D-027E8EB597B4}" srcOrd="0" destOrd="0" presId="urn:microsoft.com/office/officeart/2005/8/layout/process4"/>
    <dgm:cxn modelId="{77D14442-0488-4E8B-AA15-580C4070174F}" type="presParOf" srcId="{7C838CE0-69C3-43D5-976E-1AD419242461}" destId="{5C46E8FB-0A09-4A54-AF14-1D11399EED43}" srcOrd="1" destOrd="0" presId="urn:microsoft.com/office/officeart/2005/8/layout/process4"/>
    <dgm:cxn modelId="{77A9FB45-9B94-40EB-AD58-8D835D5749F0}" type="presParOf" srcId="{7C838CE0-69C3-43D5-976E-1AD419242461}" destId="{38062D75-1773-45A2-89BF-60758A3D3A2D}" srcOrd="2" destOrd="0" presId="urn:microsoft.com/office/officeart/2005/8/layout/process4"/>
    <dgm:cxn modelId="{7D697A65-ABD7-42EB-9A1A-3A375FED6C58}" type="presParOf" srcId="{38062D75-1773-45A2-89BF-60758A3D3A2D}" destId="{8E218A40-DDAE-46EC-9E15-E756F170266D}" srcOrd="0" destOrd="0" presId="urn:microsoft.com/office/officeart/2005/8/layout/process4"/>
    <dgm:cxn modelId="{AF042A59-232F-4B20-B897-3B3C581B9E55}" type="presParOf" srcId="{38062D75-1773-45A2-89BF-60758A3D3A2D}" destId="{C62DE3D1-BC6A-4F3A-92C6-8A5EEF812CF8}" srcOrd="1" destOrd="0" presId="urn:microsoft.com/office/officeart/2005/8/layout/process4"/>
    <dgm:cxn modelId="{9B2BB607-31B8-4412-85A7-1265ABEF53AC}" type="presParOf" srcId="{38062D75-1773-45A2-89BF-60758A3D3A2D}" destId="{402B1527-B7E0-4E56-B8EF-AB0631D46E26}" srcOrd="2" destOrd="0" presId="urn:microsoft.com/office/officeart/2005/8/layout/process4"/>
    <dgm:cxn modelId="{BF7696A1-0794-4CC4-B16F-B439A3138D98}" type="presParOf" srcId="{402B1527-B7E0-4E56-B8EF-AB0631D46E26}" destId="{288206F0-2E4A-4CAA-A44F-FA9277ADC772}" srcOrd="0" destOrd="0" presId="urn:microsoft.com/office/officeart/2005/8/layout/process4"/>
    <dgm:cxn modelId="{1CD5774F-0436-4DEB-9ACE-465642BB7FFF}" type="presParOf" srcId="{402B1527-B7E0-4E56-B8EF-AB0631D46E26}" destId="{749495C5-8519-4740-95B0-F2FBDB3EB2D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3CA1D1-AABF-4D46-8806-43322205350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693032-6C8B-4014-8195-D6649C9C950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/>
            <a:t>СОВЕРШЕНСТВОВАНИЕ ПРОЦЕДУРЫ</a:t>
          </a:r>
          <a:endParaRPr lang="ru-RU" sz="1800" dirty="0"/>
        </a:p>
      </dgm:t>
    </dgm:pt>
    <dgm:pt modelId="{CE0C7C80-11BA-47BC-906B-B7FD93F65695}" type="parTrans" cxnId="{D2FE1682-042D-4B49-B06C-5EE007F8A4B8}">
      <dgm:prSet/>
      <dgm:spPr/>
      <dgm:t>
        <a:bodyPr/>
        <a:lstStyle/>
        <a:p>
          <a:endParaRPr lang="ru-RU"/>
        </a:p>
      </dgm:t>
    </dgm:pt>
    <dgm:pt modelId="{8F7B255A-54C4-4F40-9B67-268156B42B83}" type="sibTrans" cxnId="{D2FE1682-042D-4B49-B06C-5EE007F8A4B8}">
      <dgm:prSet/>
      <dgm:spPr/>
      <dgm:t>
        <a:bodyPr/>
        <a:lstStyle/>
        <a:p>
          <a:endParaRPr lang="ru-RU"/>
        </a:p>
      </dgm:t>
    </dgm:pt>
    <dgm:pt modelId="{8233DD8E-25FE-4FD5-AFD7-0A1325B565D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Arial Narrow" panose="020B0606020202030204" pitchFamily="34" charset="0"/>
            </a:rPr>
            <a:t>Направление рекомендаций: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Arial Narrow" panose="020B0606020202030204" pitchFamily="34" charset="0"/>
            </a:rPr>
            <a:t>-  в организации РКП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Arial Narrow" panose="020B0606020202030204" pitchFamily="34" charset="0"/>
            </a:rPr>
            <a:t>- в вузы-партнеры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Arial Narrow" panose="020B0606020202030204" pitchFamily="34" charset="0"/>
            </a:rPr>
            <a:t>- в </a:t>
          </a:r>
          <a:r>
            <a:rPr lang="ru-RU" sz="1400" i="1" dirty="0" err="1" smtClean="0">
              <a:solidFill>
                <a:srgbClr val="FF0000"/>
              </a:solidFill>
              <a:latin typeface="Arial Narrow" panose="020B0606020202030204" pitchFamily="34" charset="0"/>
            </a:rPr>
            <a:t>Минобрнауки</a:t>
          </a:r>
          <a:r>
            <a:rPr lang="ru-RU" sz="1400" i="1" dirty="0" smtClean="0">
              <a:solidFill>
                <a:srgbClr val="FF0000"/>
              </a:solidFill>
              <a:latin typeface="Arial Narrow" panose="020B0606020202030204" pitchFamily="34" charset="0"/>
            </a:rPr>
            <a:t> России</a:t>
          </a:r>
          <a:endParaRPr lang="ru-RU" sz="1400" i="1" dirty="0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6E69A622-D12E-40E9-93EC-18C7C3950F25}" type="parTrans" cxnId="{859C245E-8D78-4EA6-9616-2DBCAF30572F}">
      <dgm:prSet/>
      <dgm:spPr/>
      <dgm:t>
        <a:bodyPr/>
        <a:lstStyle/>
        <a:p>
          <a:endParaRPr lang="ru-RU"/>
        </a:p>
      </dgm:t>
    </dgm:pt>
    <dgm:pt modelId="{C37D0A53-80F2-47F4-BCDC-65A8616246FE}" type="sibTrans" cxnId="{859C245E-8D78-4EA6-9616-2DBCAF30572F}">
      <dgm:prSet/>
      <dgm:spPr/>
      <dgm:t>
        <a:bodyPr/>
        <a:lstStyle/>
        <a:p>
          <a:endParaRPr lang="ru-RU"/>
        </a:p>
      </dgm:t>
    </dgm:pt>
    <dgm:pt modelId="{045B6AD0-B340-4285-948F-18FE3EAA4ECD}">
      <dgm:prSet phldrT="[Текст]" custT="1"/>
      <dgm:spPr/>
      <dgm:t>
        <a:bodyPr/>
        <a:lstStyle/>
        <a:p>
          <a:pPr algn="l"/>
          <a:r>
            <a:rPr lang="ru-RU" sz="1400" dirty="0" smtClean="0">
              <a:latin typeface="Arial Narrow" panose="020B0606020202030204" pitchFamily="34" charset="0"/>
            </a:rPr>
            <a:t>Доработка качественного и количественного состава критериев</a:t>
          </a:r>
        </a:p>
      </dgm:t>
    </dgm:pt>
    <dgm:pt modelId="{7F0B6AF9-F3D3-48A8-B6EE-CF4D34741F84}" type="parTrans" cxnId="{2C52ADB0-B73A-444E-8803-D3E40015C0CF}">
      <dgm:prSet/>
      <dgm:spPr/>
      <dgm:t>
        <a:bodyPr/>
        <a:lstStyle/>
        <a:p>
          <a:endParaRPr lang="ru-RU"/>
        </a:p>
      </dgm:t>
    </dgm:pt>
    <dgm:pt modelId="{0E88938D-6EBE-46F0-8807-6ED21E646BFD}" type="sibTrans" cxnId="{2C52ADB0-B73A-444E-8803-D3E40015C0CF}">
      <dgm:prSet/>
      <dgm:spPr/>
      <dgm:t>
        <a:bodyPr/>
        <a:lstStyle/>
        <a:p>
          <a:endParaRPr lang="ru-RU"/>
        </a:p>
      </dgm:t>
    </dgm:pt>
    <dgm:pt modelId="{584BFA7F-4C08-4693-96ED-BBEA78BFB297}">
      <dgm:prSet phldrT="[Текст]" custT="1"/>
      <dgm:spPr/>
      <dgm:t>
        <a:bodyPr/>
        <a:lstStyle/>
        <a:p>
          <a:r>
            <a:rPr lang="ru-RU" sz="1800" dirty="0" smtClean="0"/>
            <a:t>РАЗВИТИЕ</a:t>
          </a:r>
          <a:endParaRPr lang="ru-RU" sz="1800" dirty="0"/>
        </a:p>
      </dgm:t>
    </dgm:pt>
    <dgm:pt modelId="{56A34EEE-38BC-4424-8E39-9CDEC2644790}" type="parTrans" cxnId="{9D66E57F-0DC2-42ED-ACD4-5B1BCD3D7189}">
      <dgm:prSet/>
      <dgm:spPr/>
      <dgm:t>
        <a:bodyPr/>
        <a:lstStyle/>
        <a:p>
          <a:endParaRPr lang="ru-RU"/>
        </a:p>
      </dgm:t>
    </dgm:pt>
    <dgm:pt modelId="{091EA11E-CB0C-441B-990B-3BF511AF0CC6}" type="sibTrans" cxnId="{9D66E57F-0DC2-42ED-ACD4-5B1BCD3D7189}">
      <dgm:prSet/>
      <dgm:spPr/>
      <dgm:t>
        <a:bodyPr/>
        <a:lstStyle/>
        <a:p>
          <a:endParaRPr lang="ru-RU"/>
        </a:p>
      </dgm:t>
    </dgm:pt>
    <dgm:pt modelId="{AE806F04-24C8-478D-82B0-019036EE28D1}">
      <dgm:prSet phldrT="[Текст]" custT="1"/>
      <dgm:spPr/>
      <dgm:t>
        <a:bodyPr/>
        <a:lstStyle/>
        <a:p>
          <a:pPr algn="l"/>
          <a:r>
            <a:rPr lang="ru-RU" sz="1400" dirty="0" smtClean="0">
              <a:latin typeface="Arial Narrow" panose="020B0606020202030204" pitchFamily="34" charset="0"/>
            </a:rPr>
            <a:t>Создание информационного портала о действующих базовых кафедрах</a:t>
          </a:r>
          <a:endParaRPr lang="ru-RU" sz="1400" dirty="0">
            <a:latin typeface="Arial Narrow" panose="020B0606020202030204" pitchFamily="34" charset="0"/>
          </a:endParaRPr>
        </a:p>
      </dgm:t>
    </dgm:pt>
    <dgm:pt modelId="{E7265F67-FA29-43D3-9339-C0C58B6D642F}" type="parTrans" cxnId="{4F5C2F41-4A71-4F41-8B0A-BC429EDF96F4}">
      <dgm:prSet/>
      <dgm:spPr/>
      <dgm:t>
        <a:bodyPr/>
        <a:lstStyle/>
        <a:p>
          <a:endParaRPr lang="ru-RU"/>
        </a:p>
      </dgm:t>
    </dgm:pt>
    <dgm:pt modelId="{DF2D8EA4-09A3-4C43-BAF8-59AE1B41F8CA}" type="sibTrans" cxnId="{4F5C2F41-4A71-4F41-8B0A-BC429EDF96F4}">
      <dgm:prSet/>
      <dgm:spPr/>
      <dgm:t>
        <a:bodyPr/>
        <a:lstStyle/>
        <a:p>
          <a:endParaRPr lang="ru-RU"/>
        </a:p>
      </dgm:t>
    </dgm:pt>
    <dgm:pt modelId="{027F5F49-4D03-4E91-97AB-917A977438C0}">
      <dgm:prSet phldrT="[Текст]" custT="1"/>
      <dgm:spPr/>
      <dgm:t>
        <a:bodyPr/>
        <a:lstStyle/>
        <a:p>
          <a:pPr algn="l"/>
          <a:r>
            <a:rPr lang="ru-RU" sz="1400" dirty="0" smtClean="0">
              <a:latin typeface="Arial Narrow" panose="020B0606020202030204" pitchFamily="34" charset="0"/>
            </a:rPr>
            <a:t>Организация </a:t>
          </a:r>
          <a:r>
            <a:rPr lang="ru-RU" sz="1400" b="0" i="1" dirty="0" smtClean="0">
              <a:solidFill>
                <a:srgbClr val="FF0000"/>
              </a:solidFill>
              <a:latin typeface="Arial Narrow" panose="020B0606020202030204" pitchFamily="34" charset="0"/>
            </a:rPr>
            <a:t>сетевого взаимодействия </a:t>
          </a:r>
          <a:r>
            <a:rPr lang="ru-RU" sz="1400" dirty="0" smtClean="0">
              <a:latin typeface="Arial Narrow" panose="020B0606020202030204" pitchFamily="34" charset="0"/>
            </a:rPr>
            <a:t>между базовыми кафедрами отрасли</a:t>
          </a:r>
          <a:endParaRPr lang="ru-RU" sz="1400" dirty="0">
            <a:latin typeface="Arial Narrow" panose="020B0606020202030204" pitchFamily="34" charset="0"/>
          </a:endParaRPr>
        </a:p>
      </dgm:t>
    </dgm:pt>
    <dgm:pt modelId="{6A4B87EC-313D-49E7-B197-3DB755EE4013}" type="parTrans" cxnId="{610E0C4E-AE62-463F-B4CA-9B83CE65D9F6}">
      <dgm:prSet/>
      <dgm:spPr/>
      <dgm:t>
        <a:bodyPr/>
        <a:lstStyle/>
        <a:p>
          <a:endParaRPr lang="ru-RU"/>
        </a:p>
      </dgm:t>
    </dgm:pt>
    <dgm:pt modelId="{F77A4354-6198-48AA-B515-2573F9067163}" type="sibTrans" cxnId="{610E0C4E-AE62-463F-B4CA-9B83CE65D9F6}">
      <dgm:prSet/>
      <dgm:spPr/>
      <dgm:t>
        <a:bodyPr/>
        <a:lstStyle/>
        <a:p>
          <a:endParaRPr lang="ru-RU"/>
        </a:p>
      </dgm:t>
    </dgm:pt>
    <dgm:pt modelId="{965FCE8E-334C-406A-A961-178A825278FC}">
      <dgm:prSet custT="1"/>
      <dgm:spPr/>
      <dgm:t>
        <a:bodyPr/>
        <a:lstStyle/>
        <a:p>
          <a:pPr algn="l"/>
          <a:r>
            <a:rPr lang="ru-RU" sz="1400" dirty="0" smtClean="0">
              <a:latin typeface="Arial Narrow" panose="020B0606020202030204" pitchFamily="34" charset="0"/>
            </a:rPr>
            <a:t>Повторное обследование в 2019 году</a:t>
          </a:r>
        </a:p>
      </dgm:t>
    </dgm:pt>
    <dgm:pt modelId="{95A87CD5-FDF7-476B-A51C-0308D5E21242}" type="parTrans" cxnId="{FAF9C3E3-AB49-445D-8C30-28DDA4844C6A}">
      <dgm:prSet/>
      <dgm:spPr/>
      <dgm:t>
        <a:bodyPr/>
        <a:lstStyle/>
        <a:p>
          <a:endParaRPr lang="ru-RU"/>
        </a:p>
      </dgm:t>
    </dgm:pt>
    <dgm:pt modelId="{F4496E83-9F60-42E5-9B7B-3EC6F52085E9}" type="sibTrans" cxnId="{FAF9C3E3-AB49-445D-8C30-28DDA4844C6A}">
      <dgm:prSet/>
      <dgm:spPr/>
      <dgm:t>
        <a:bodyPr/>
        <a:lstStyle/>
        <a:p>
          <a:endParaRPr lang="ru-RU"/>
        </a:p>
      </dgm:t>
    </dgm:pt>
    <dgm:pt modelId="{30B7D35C-F16A-423A-9549-75655D57BB3F}">
      <dgm:prSet custT="1"/>
      <dgm:spPr/>
      <dgm:t>
        <a:bodyPr/>
        <a:lstStyle/>
        <a:p>
          <a:pPr algn="l"/>
          <a:r>
            <a:rPr lang="ru-RU" sz="1400" dirty="0" smtClean="0">
              <a:latin typeface="Arial Narrow" panose="020B0606020202030204" pitchFamily="34" charset="0"/>
            </a:rPr>
            <a:t>Анализ работы </a:t>
          </a:r>
          <a:r>
            <a:rPr lang="ru-RU" sz="1400" b="0" i="1" dirty="0" smtClean="0">
              <a:solidFill>
                <a:srgbClr val="FF0000"/>
              </a:solidFill>
              <a:latin typeface="Arial Narrow" panose="020B0606020202030204" pitchFamily="34" charset="0"/>
            </a:rPr>
            <a:t>отраслевых лабораторий </a:t>
          </a:r>
          <a:r>
            <a:rPr lang="ru-RU" sz="1400" dirty="0" smtClean="0">
              <a:latin typeface="Arial Narrow" panose="020B0606020202030204" pitchFamily="34" charset="0"/>
            </a:rPr>
            <a:t>и </a:t>
          </a:r>
          <a:r>
            <a:rPr lang="ru-RU" sz="1400" b="0" i="1" dirty="0" smtClean="0">
              <a:solidFill>
                <a:srgbClr val="FF0000"/>
              </a:solidFill>
              <a:latin typeface="Arial Narrow" panose="020B0606020202030204" pitchFamily="34" charset="0"/>
            </a:rPr>
            <a:t>молодёжных конструкторских бюро</a:t>
          </a:r>
          <a:endParaRPr lang="ru-RU" sz="1400" dirty="0">
            <a:latin typeface="Arial Narrow" panose="020B0606020202030204" pitchFamily="34" charset="0"/>
          </a:endParaRPr>
        </a:p>
      </dgm:t>
    </dgm:pt>
    <dgm:pt modelId="{FA7E31E1-0263-4098-8BB7-D51BDB45F162}" type="parTrans" cxnId="{4E982B25-C498-4DDD-B468-3AF045989B89}">
      <dgm:prSet/>
      <dgm:spPr/>
      <dgm:t>
        <a:bodyPr/>
        <a:lstStyle/>
        <a:p>
          <a:endParaRPr lang="ru-RU"/>
        </a:p>
      </dgm:t>
    </dgm:pt>
    <dgm:pt modelId="{038FB5A3-F2E0-4159-AFAA-03367AB1BE59}" type="sibTrans" cxnId="{4E982B25-C498-4DDD-B468-3AF045989B89}">
      <dgm:prSet/>
      <dgm:spPr/>
      <dgm:t>
        <a:bodyPr/>
        <a:lstStyle/>
        <a:p>
          <a:endParaRPr lang="ru-RU"/>
        </a:p>
      </dgm:t>
    </dgm:pt>
    <dgm:pt modelId="{9A1F8DF0-70D7-497B-AB33-4DD4E1B41045}" type="pres">
      <dgm:prSet presAssocID="{3D3CA1D1-AABF-4D46-8806-43322205350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9C68B5-911D-4C07-866C-24565901893A}" type="pres">
      <dgm:prSet presAssocID="{10693032-6C8B-4014-8195-D6649C9C9507}" presName="root" presStyleCnt="0"/>
      <dgm:spPr/>
    </dgm:pt>
    <dgm:pt modelId="{7A8DD28E-38A0-4728-B9CF-519CAEE9439B}" type="pres">
      <dgm:prSet presAssocID="{10693032-6C8B-4014-8195-D6649C9C9507}" presName="rootComposite" presStyleCnt="0"/>
      <dgm:spPr/>
    </dgm:pt>
    <dgm:pt modelId="{061B0653-3380-438E-943D-2380DABAA735}" type="pres">
      <dgm:prSet presAssocID="{10693032-6C8B-4014-8195-D6649C9C9507}" presName="rootText" presStyleLbl="node1" presStyleIdx="0" presStyleCnt="2" custScaleX="296772" custScaleY="67212"/>
      <dgm:spPr/>
      <dgm:t>
        <a:bodyPr/>
        <a:lstStyle/>
        <a:p>
          <a:endParaRPr lang="ru-RU"/>
        </a:p>
      </dgm:t>
    </dgm:pt>
    <dgm:pt modelId="{C6655783-4F00-4B84-85C1-04D4A5C2783E}" type="pres">
      <dgm:prSet presAssocID="{10693032-6C8B-4014-8195-D6649C9C9507}" presName="rootConnector" presStyleLbl="node1" presStyleIdx="0" presStyleCnt="2"/>
      <dgm:spPr/>
      <dgm:t>
        <a:bodyPr/>
        <a:lstStyle/>
        <a:p>
          <a:endParaRPr lang="ru-RU"/>
        </a:p>
      </dgm:t>
    </dgm:pt>
    <dgm:pt modelId="{63EAF003-736D-4D91-AE13-DB008C3780EE}" type="pres">
      <dgm:prSet presAssocID="{10693032-6C8B-4014-8195-D6649C9C9507}" presName="childShape" presStyleCnt="0"/>
      <dgm:spPr/>
    </dgm:pt>
    <dgm:pt modelId="{49529F11-1480-4F2D-A190-AF1425530FBC}" type="pres">
      <dgm:prSet presAssocID="{6E69A622-D12E-40E9-93EC-18C7C3950F25}" presName="Name13" presStyleLbl="parChTrans1D2" presStyleIdx="0" presStyleCnt="6"/>
      <dgm:spPr/>
      <dgm:t>
        <a:bodyPr/>
        <a:lstStyle/>
        <a:p>
          <a:endParaRPr lang="ru-RU"/>
        </a:p>
      </dgm:t>
    </dgm:pt>
    <dgm:pt modelId="{D05F4EBF-0468-487D-93AF-AB7B6674DCF6}" type="pres">
      <dgm:prSet presAssocID="{8233DD8E-25FE-4FD5-AFD7-0A1325B565DB}" presName="childText" presStyleLbl="bgAcc1" presStyleIdx="0" presStyleCnt="6" custScaleX="299379" custScaleY="135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C64A0-481D-4D1A-8618-F8F40BFE7086}" type="pres">
      <dgm:prSet presAssocID="{7F0B6AF9-F3D3-48A8-B6EE-CF4D34741F8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5887D1C-5BBD-480C-9540-14BD5C9F3E71}" type="pres">
      <dgm:prSet presAssocID="{045B6AD0-B340-4285-948F-18FE3EAA4ECD}" presName="childText" presStyleLbl="bgAcc1" presStyleIdx="1" presStyleCnt="6" custScaleX="299379" custScaleY="8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A84A5-FB42-4264-8B1F-ABCC06E31E82}" type="pres">
      <dgm:prSet presAssocID="{95A87CD5-FDF7-476B-A51C-0308D5E21242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43A738E-9CA4-4637-8062-8BC97674323E}" type="pres">
      <dgm:prSet presAssocID="{965FCE8E-334C-406A-A961-178A825278FC}" presName="childText" presStyleLbl="bgAcc1" presStyleIdx="2" presStyleCnt="6" custScaleX="299379" custScaleY="8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5E570-F170-4D82-9590-985FAB5F9B6E}" type="pres">
      <dgm:prSet presAssocID="{584BFA7F-4C08-4693-96ED-BBEA78BFB297}" presName="root" presStyleCnt="0"/>
      <dgm:spPr/>
    </dgm:pt>
    <dgm:pt modelId="{6F0577CD-2A46-4C91-9A33-78A567046AE1}" type="pres">
      <dgm:prSet presAssocID="{584BFA7F-4C08-4693-96ED-BBEA78BFB297}" presName="rootComposite" presStyleCnt="0"/>
      <dgm:spPr/>
    </dgm:pt>
    <dgm:pt modelId="{86011347-7601-4E09-AA4A-B9D62AEDEF2A}" type="pres">
      <dgm:prSet presAssocID="{584BFA7F-4C08-4693-96ED-BBEA78BFB297}" presName="rootText" presStyleLbl="node1" presStyleIdx="1" presStyleCnt="2" custScaleX="302198" custScaleY="67212"/>
      <dgm:spPr/>
      <dgm:t>
        <a:bodyPr/>
        <a:lstStyle/>
        <a:p>
          <a:endParaRPr lang="ru-RU"/>
        </a:p>
      </dgm:t>
    </dgm:pt>
    <dgm:pt modelId="{80FD33DE-F791-400F-ABF2-59AFA942AC23}" type="pres">
      <dgm:prSet presAssocID="{584BFA7F-4C08-4693-96ED-BBEA78BFB297}" presName="rootConnector" presStyleLbl="node1" presStyleIdx="1" presStyleCnt="2"/>
      <dgm:spPr/>
      <dgm:t>
        <a:bodyPr/>
        <a:lstStyle/>
        <a:p>
          <a:endParaRPr lang="ru-RU"/>
        </a:p>
      </dgm:t>
    </dgm:pt>
    <dgm:pt modelId="{BD10B323-00E3-442C-B91E-515D16A18B34}" type="pres">
      <dgm:prSet presAssocID="{584BFA7F-4C08-4693-96ED-BBEA78BFB297}" presName="childShape" presStyleCnt="0"/>
      <dgm:spPr/>
    </dgm:pt>
    <dgm:pt modelId="{CFBA634C-C98E-49ED-BD2D-FF18C52DB807}" type="pres">
      <dgm:prSet presAssocID="{E7265F67-FA29-43D3-9339-C0C58B6D642F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32D2CF4-DEC9-40D6-ABB7-D2A2C9FD60D4}" type="pres">
      <dgm:prSet presAssocID="{AE806F04-24C8-478D-82B0-019036EE28D1}" presName="childText" presStyleLbl="bgAcc1" presStyleIdx="3" presStyleCnt="6" custScaleX="299379" custScaleY="82474" custLinFactNeighborY="-9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8BEA8-C26D-4026-AD52-6E8F77C3DC60}" type="pres">
      <dgm:prSet presAssocID="{6A4B87EC-313D-49E7-B197-3DB755EE4013}" presName="Name13" presStyleLbl="parChTrans1D2" presStyleIdx="4" presStyleCnt="6"/>
      <dgm:spPr/>
      <dgm:t>
        <a:bodyPr/>
        <a:lstStyle/>
        <a:p>
          <a:endParaRPr lang="ru-RU"/>
        </a:p>
      </dgm:t>
    </dgm:pt>
    <dgm:pt modelId="{F441CA7D-A2D6-4B47-B46B-A694831B2642}" type="pres">
      <dgm:prSet presAssocID="{027F5F49-4D03-4E91-97AB-917A977438C0}" presName="childText" presStyleLbl="bgAcc1" presStyleIdx="4" presStyleCnt="6" custScaleX="299379" custScaleY="8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10E1C-6CD5-40F6-A910-EEC4A564F502}" type="pres">
      <dgm:prSet presAssocID="{FA7E31E1-0263-4098-8BB7-D51BDB45F162}" presName="Name13" presStyleLbl="parChTrans1D2" presStyleIdx="5" presStyleCnt="6"/>
      <dgm:spPr/>
      <dgm:t>
        <a:bodyPr/>
        <a:lstStyle/>
        <a:p>
          <a:endParaRPr lang="ru-RU"/>
        </a:p>
      </dgm:t>
    </dgm:pt>
    <dgm:pt modelId="{FE3CC5A9-1614-4FC1-9ADB-02124D166E02}" type="pres">
      <dgm:prSet presAssocID="{30B7D35C-F16A-423A-9549-75655D57BB3F}" presName="childText" presStyleLbl="bgAcc1" presStyleIdx="5" presStyleCnt="6" custScaleX="299379" custScaleY="8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D7B32F-6681-457E-83B0-93150DB05187}" type="presOf" srcId="{FA7E31E1-0263-4098-8BB7-D51BDB45F162}" destId="{BF510E1C-6CD5-40F6-A910-EEC4A564F502}" srcOrd="0" destOrd="0" presId="urn:microsoft.com/office/officeart/2005/8/layout/hierarchy3"/>
    <dgm:cxn modelId="{81730CB4-E240-4FC4-9C37-FD7B9E65079D}" type="presOf" srcId="{AE806F04-24C8-478D-82B0-019036EE28D1}" destId="{032D2CF4-DEC9-40D6-ABB7-D2A2C9FD60D4}" srcOrd="0" destOrd="0" presId="urn:microsoft.com/office/officeart/2005/8/layout/hierarchy3"/>
    <dgm:cxn modelId="{FAF9C3E3-AB49-445D-8C30-28DDA4844C6A}" srcId="{10693032-6C8B-4014-8195-D6649C9C9507}" destId="{965FCE8E-334C-406A-A961-178A825278FC}" srcOrd="2" destOrd="0" parTransId="{95A87CD5-FDF7-476B-A51C-0308D5E21242}" sibTransId="{F4496E83-9F60-42E5-9B7B-3EC6F52085E9}"/>
    <dgm:cxn modelId="{9D66E57F-0DC2-42ED-ACD4-5B1BCD3D7189}" srcId="{3D3CA1D1-AABF-4D46-8806-43322205350A}" destId="{584BFA7F-4C08-4693-96ED-BBEA78BFB297}" srcOrd="1" destOrd="0" parTransId="{56A34EEE-38BC-4424-8E39-9CDEC2644790}" sibTransId="{091EA11E-CB0C-441B-990B-3BF511AF0CC6}"/>
    <dgm:cxn modelId="{C6581E67-0C55-433F-8CCD-15320A5726FB}" type="presOf" srcId="{6E69A622-D12E-40E9-93EC-18C7C3950F25}" destId="{49529F11-1480-4F2D-A190-AF1425530FBC}" srcOrd="0" destOrd="0" presId="urn:microsoft.com/office/officeart/2005/8/layout/hierarchy3"/>
    <dgm:cxn modelId="{E8EB465B-9CBD-4700-AB69-799B4DF24DD7}" type="presOf" srcId="{10693032-6C8B-4014-8195-D6649C9C9507}" destId="{C6655783-4F00-4B84-85C1-04D4A5C2783E}" srcOrd="1" destOrd="0" presId="urn:microsoft.com/office/officeart/2005/8/layout/hierarchy3"/>
    <dgm:cxn modelId="{EDB65CDF-57D3-40C9-8BC2-61B64757B807}" type="presOf" srcId="{3D3CA1D1-AABF-4D46-8806-43322205350A}" destId="{9A1F8DF0-70D7-497B-AB33-4DD4E1B41045}" srcOrd="0" destOrd="0" presId="urn:microsoft.com/office/officeart/2005/8/layout/hierarchy3"/>
    <dgm:cxn modelId="{610E0C4E-AE62-463F-B4CA-9B83CE65D9F6}" srcId="{584BFA7F-4C08-4693-96ED-BBEA78BFB297}" destId="{027F5F49-4D03-4E91-97AB-917A977438C0}" srcOrd="1" destOrd="0" parTransId="{6A4B87EC-313D-49E7-B197-3DB755EE4013}" sibTransId="{F77A4354-6198-48AA-B515-2573F9067163}"/>
    <dgm:cxn modelId="{6400BC2F-F1AF-49B2-927D-056186CE5494}" type="presOf" srcId="{8233DD8E-25FE-4FD5-AFD7-0A1325B565DB}" destId="{D05F4EBF-0468-487D-93AF-AB7B6674DCF6}" srcOrd="0" destOrd="0" presId="urn:microsoft.com/office/officeart/2005/8/layout/hierarchy3"/>
    <dgm:cxn modelId="{DC6559A9-2C40-407E-AE0A-412F22FB138D}" type="presOf" srcId="{045B6AD0-B340-4285-948F-18FE3EAA4ECD}" destId="{A5887D1C-5BBD-480C-9540-14BD5C9F3E71}" srcOrd="0" destOrd="0" presId="urn:microsoft.com/office/officeart/2005/8/layout/hierarchy3"/>
    <dgm:cxn modelId="{B15ECD6E-F646-40B4-910C-7667CC421A60}" type="presOf" srcId="{E7265F67-FA29-43D3-9339-C0C58B6D642F}" destId="{CFBA634C-C98E-49ED-BD2D-FF18C52DB807}" srcOrd="0" destOrd="0" presId="urn:microsoft.com/office/officeart/2005/8/layout/hierarchy3"/>
    <dgm:cxn modelId="{ABC9F69A-6291-465F-AEF5-D0005B3E8BA0}" type="presOf" srcId="{584BFA7F-4C08-4693-96ED-BBEA78BFB297}" destId="{86011347-7601-4E09-AA4A-B9D62AEDEF2A}" srcOrd="0" destOrd="0" presId="urn:microsoft.com/office/officeart/2005/8/layout/hierarchy3"/>
    <dgm:cxn modelId="{859C245E-8D78-4EA6-9616-2DBCAF30572F}" srcId="{10693032-6C8B-4014-8195-D6649C9C9507}" destId="{8233DD8E-25FE-4FD5-AFD7-0A1325B565DB}" srcOrd="0" destOrd="0" parTransId="{6E69A622-D12E-40E9-93EC-18C7C3950F25}" sibTransId="{C37D0A53-80F2-47F4-BCDC-65A8616246FE}"/>
    <dgm:cxn modelId="{4299F4E5-8E0F-4ADC-9245-2A407883F760}" type="presOf" srcId="{965FCE8E-334C-406A-A961-178A825278FC}" destId="{443A738E-9CA4-4637-8062-8BC97674323E}" srcOrd="0" destOrd="0" presId="urn:microsoft.com/office/officeart/2005/8/layout/hierarchy3"/>
    <dgm:cxn modelId="{03019385-B9BC-49CB-9CD5-BB8B5846B8CC}" type="presOf" srcId="{95A87CD5-FDF7-476B-A51C-0308D5E21242}" destId="{B3CA84A5-FB42-4264-8B1F-ABCC06E31E82}" srcOrd="0" destOrd="0" presId="urn:microsoft.com/office/officeart/2005/8/layout/hierarchy3"/>
    <dgm:cxn modelId="{180A23E2-0830-4132-80CB-C00B9BADFA48}" type="presOf" srcId="{10693032-6C8B-4014-8195-D6649C9C9507}" destId="{061B0653-3380-438E-943D-2380DABAA735}" srcOrd="0" destOrd="0" presId="urn:microsoft.com/office/officeart/2005/8/layout/hierarchy3"/>
    <dgm:cxn modelId="{7E0031C8-1022-49CC-AA97-EB0D29C5F48A}" type="presOf" srcId="{30B7D35C-F16A-423A-9549-75655D57BB3F}" destId="{FE3CC5A9-1614-4FC1-9ADB-02124D166E02}" srcOrd="0" destOrd="0" presId="urn:microsoft.com/office/officeart/2005/8/layout/hierarchy3"/>
    <dgm:cxn modelId="{D2FE1682-042D-4B49-B06C-5EE007F8A4B8}" srcId="{3D3CA1D1-AABF-4D46-8806-43322205350A}" destId="{10693032-6C8B-4014-8195-D6649C9C9507}" srcOrd="0" destOrd="0" parTransId="{CE0C7C80-11BA-47BC-906B-B7FD93F65695}" sibTransId="{8F7B255A-54C4-4F40-9B67-268156B42B83}"/>
    <dgm:cxn modelId="{E0C1DD71-D697-4E5B-BE92-64C6866FC5B2}" type="presOf" srcId="{6A4B87EC-313D-49E7-B197-3DB755EE4013}" destId="{45D8BEA8-C26D-4026-AD52-6E8F77C3DC60}" srcOrd="0" destOrd="0" presId="urn:microsoft.com/office/officeart/2005/8/layout/hierarchy3"/>
    <dgm:cxn modelId="{2C52ADB0-B73A-444E-8803-D3E40015C0CF}" srcId="{10693032-6C8B-4014-8195-D6649C9C9507}" destId="{045B6AD0-B340-4285-948F-18FE3EAA4ECD}" srcOrd="1" destOrd="0" parTransId="{7F0B6AF9-F3D3-48A8-B6EE-CF4D34741F84}" sibTransId="{0E88938D-6EBE-46F0-8807-6ED21E646BFD}"/>
    <dgm:cxn modelId="{26CA22B4-523C-4CA4-A205-1053C1C816DD}" type="presOf" srcId="{584BFA7F-4C08-4693-96ED-BBEA78BFB297}" destId="{80FD33DE-F791-400F-ABF2-59AFA942AC23}" srcOrd="1" destOrd="0" presId="urn:microsoft.com/office/officeart/2005/8/layout/hierarchy3"/>
    <dgm:cxn modelId="{4E982B25-C498-4DDD-B468-3AF045989B89}" srcId="{584BFA7F-4C08-4693-96ED-BBEA78BFB297}" destId="{30B7D35C-F16A-423A-9549-75655D57BB3F}" srcOrd="2" destOrd="0" parTransId="{FA7E31E1-0263-4098-8BB7-D51BDB45F162}" sibTransId="{038FB5A3-F2E0-4159-AFAA-03367AB1BE59}"/>
    <dgm:cxn modelId="{F2E075C0-49FC-4BDA-9B02-693527C2C6B3}" type="presOf" srcId="{027F5F49-4D03-4E91-97AB-917A977438C0}" destId="{F441CA7D-A2D6-4B47-B46B-A694831B2642}" srcOrd="0" destOrd="0" presId="urn:microsoft.com/office/officeart/2005/8/layout/hierarchy3"/>
    <dgm:cxn modelId="{4F5C2F41-4A71-4F41-8B0A-BC429EDF96F4}" srcId="{584BFA7F-4C08-4693-96ED-BBEA78BFB297}" destId="{AE806F04-24C8-478D-82B0-019036EE28D1}" srcOrd="0" destOrd="0" parTransId="{E7265F67-FA29-43D3-9339-C0C58B6D642F}" sibTransId="{DF2D8EA4-09A3-4C43-BAF8-59AE1B41F8CA}"/>
    <dgm:cxn modelId="{C7D1107A-665B-47AB-BB22-5C539EA00219}" type="presOf" srcId="{7F0B6AF9-F3D3-48A8-B6EE-CF4D34741F84}" destId="{770C64A0-481D-4D1A-8618-F8F40BFE7086}" srcOrd="0" destOrd="0" presId="urn:microsoft.com/office/officeart/2005/8/layout/hierarchy3"/>
    <dgm:cxn modelId="{45664D2A-26D6-47BC-926D-A4A583989052}" type="presParOf" srcId="{9A1F8DF0-70D7-497B-AB33-4DD4E1B41045}" destId="{E19C68B5-911D-4C07-866C-24565901893A}" srcOrd="0" destOrd="0" presId="urn:microsoft.com/office/officeart/2005/8/layout/hierarchy3"/>
    <dgm:cxn modelId="{DCBF9C01-97BA-4907-8635-38F6A6EDA982}" type="presParOf" srcId="{E19C68B5-911D-4C07-866C-24565901893A}" destId="{7A8DD28E-38A0-4728-B9CF-519CAEE9439B}" srcOrd="0" destOrd="0" presId="urn:microsoft.com/office/officeart/2005/8/layout/hierarchy3"/>
    <dgm:cxn modelId="{96ACE5CD-16FD-4543-91D5-0E2FCC08AD31}" type="presParOf" srcId="{7A8DD28E-38A0-4728-B9CF-519CAEE9439B}" destId="{061B0653-3380-438E-943D-2380DABAA735}" srcOrd="0" destOrd="0" presId="urn:microsoft.com/office/officeart/2005/8/layout/hierarchy3"/>
    <dgm:cxn modelId="{F44DCF38-26C0-435C-A17D-626B145A456B}" type="presParOf" srcId="{7A8DD28E-38A0-4728-B9CF-519CAEE9439B}" destId="{C6655783-4F00-4B84-85C1-04D4A5C2783E}" srcOrd="1" destOrd="0" presId="urn:microsoft.com/office/officeart/2005/8/layout/hierarchy3"/>
    <dgm:cxn modelId="{FAA8BA6D-7166-4CD7-A556-149DEF131B32}" type="presParOf" srcId="{E19C68B5-911D-4C07-866C-24565901893A}" destId="{63EAF003-736D-4D91-AE13-DB008C3780EE}" srcOrd="1" destOrd="0" presId="urn:microsoft.com/office/officeart/2005/8/layout/hierarchy3"/>
    <dgm:cxn modelId="{5F8C47C7-BBC0-4935-97DA-11011C76AC94}" type="presParOf" srcId="{63EAF003-736D-4D91-AE13-DB008C3780EE}" destId="{49529F11-1480-4F2D-A190-AF1425530FBC}" srcOrd="0" destOrd="0" presId="urn:microsoft.com/office/officeart/2005/8/layout/hierarchy3"/>
    <dgm:cxn modelId="{7996BAAA-B169-40F3-8EC8-8A832ECAC9ED}" type="presParOf" srcId="{63EAF003-736D-4D91-AE13-DB008C3780EE}" destId="{D05F4EBF-0468-487D-93AF-AB7B6674DCF6}" srcOrd="1" destOrd="0" presId="urn:microsoft.com/office/officeart/2005/8/layout/hierarchy3"/>
    <dgm:cxn modelId="{9E388D81-3788-4505-BE4F-B1439B2A268F}" type="presParOf" srcId="{63EAF003-736D-4D91-AE13-DB008C3780EE}" destId="{770C64A0-481D-4D1A-8618-F8F40BFE7086}" srcOrd="2" destOrd="0" presId="urn:microsoft.com/office/officeart/2005/8/layout/hierarchy3"/>
    <dgm:cxn modelId="{CC753C31-1765-45D5-8C2E-3EB1CBB5E539}" type="presParOf" srcId="{63EAF003-736D-4D91-AE13-DB008C3780EE}" destId="{A5887D1C-5BBD-480C-9540-14BD5C9F3E71}" srcOrd="3" destOrd="0" presId="urn:microsoft.com/office/officeart/2005/8/layout/hierarchy3"/>
    <dgm:cxn modelId="{0D9FBE57-A6EE-4FCB-B33C-8A0DDA1100BB}" type="presParOf" srcId="{63EAF003-736D-4D91-AE13-DB008C3780EE}" destId="{B3CA84A5-FB42-4264-8B1F-ABCC06E31E82}" srcOrd="4" destOrd="0" presId="urn:microsoft.com/office/officeart/2005/8/layout/hierarchy3"/>
    <dgm:cxn modelId="{1B03D78E-E898-4C68-9054-D781F61A4DFA}" type="presParOf" srcId="{63EAF003-736D-4D91-AE13-DB008C3780EE}" destId="{443A738E-9CA4-4637-8062-8BC97674323E}" srcOrd="5" destOrd="0" presId="urn:microsoft.com/office/officeart/2005/8/layout/hierarchy3"/>
    <dgm:cxn modelId="{825C6D80-36E2-468B-BB2D-12D8A244CF22}" type="presParOf" srcId="{9A1F8DF0-70D7-497B-AB33-4DD4E1B41045}" destId="{B245E570-F170-4D82-9590-985FAB5F9B6E}" srcOrd="1" destOrd="0" presId="urn:microsoft.com/office/officeart/2005/8/layout/hierarchy3"/>
    <dgm:cxn modelId="{1578468E-0B65-489F-A224-DC37E6C23316}" type="presParOf" srcId="{B245E570-F170-4D82-9590-985FAB5F9B6E}" destId="{6F0577CD-2A46-4C91-9A33-78A567046AE1}" srcOrd="0" destOrd="0" presId="urn:microsoft.com/office/officeart/2005/8/layout/hierarchy3"/>
    <dgm:cxn modelId="{F108F80A-360D-4CE6-84E8-EEB1A0E9A5E8}" type="presParOf" srcId="{6F0577CD-2A46-4C91-9A33-78A567046AE1}" destId="{86011347-7601-4E09-AA4A-B9D62AEDEF2A}" srcOrd="0" destOrd="0" presId="urn:microsoft.com/office/officeart/2005/8/layout/hierarchy3"/>
    <dgm:cxn modelId="{9787ACEB-3B19-4D48-9878-68372FFF50AF}" type="presParOf" srcId="{6F0577CD-2A46-4C91-9A33-78A567046AE1}" destId="{80FD33DE-F791-400F-ABF2-59AFA942AC23}" srcOrd="1" destOrd="0" presId="urn:microsoft.com/office/officeart/2005/8/layout/hierarchy3"/>
    <dgm:cxn modelId="{FE125DE5-DC46-4904-B43B-BD05BA84BA63}" type="presParOf" srcId="{B245E570-F170-4D82-9590-985FAB5F9B6E}" destId="{BD10B323-00E3-442C-B91E-515D16A18B34}" srcOrd="1" destOrd="0" presId="urn:microsoft.com/office/officeart/2005/8/layout/hierarchy3"/>
    <dgm:cxn modelId="{9257813C-98E0-475C-B8F8-D41213220A0A}" type="presParOf" srcId="{BD10B323-00E3-442C-B91E-515D16A18B34}" destId="{CFBA634C-C98E-49ED-BD2D-FF18C52DB807}" srcOrd="0" destOrd="0" presId="urn:microsoft.com/office/officeart/2005/8/layout/hierarchy3"/>
    <dgm:cxn modelId="{A84E4E1B-AD42-4BAE-94E9-9703F36405B5}" type="presParOf" srcId="{BD10B323-00E3-442C-B91E-515D16A18B34}" destId="{032D2CF4-DEC9-40D6-ABB7-D2A2C9FD60D4}" srcOrd="1" destOrd="0" presId="urn:microsoft.com/office/officeart/2005/8/layout/hierarchy3"/>
    <dgm:cxn modelId="{201FDFBA-F6A1-46A7-827F-45F73916729B}" type="presParOf" srcId="{BD10B323-00E3-442C-B91E-515D16A18B34}" destId="{45D8BEA8-C26D-4026-AD52-6E8F77C3DC60}" srcOrd="2" destOrd="0" presId="urn:microsoft.com/office/officeart/2005/8/layout/hierarchy3"/>
    <dgm:cxn modelId="{CD320DCD-A8B8-4EE0-B860-28FBD8B302AE}" type="presParOf" srcId="{BD10B323-00E3-442C-B91E-515D16A18B34}" destId="{F441CA7D-A2D6-4B47-B46B-A694831B2642}" srcOrd="3" destOrd="0" presId="urn:microsoft.com/office/officeart/2005/8/layout/hierarchy3"/>
    <dgm:cxn modelId="{00977258-7F51-4BE8-8E75-1EFEB7957691}" type="presParOf" srcId="{BD10B323-00E3-442C-B91E-515D16A18B34}" destId="{BF510E1C-6CD5-40F6-A910-EEC4A564F502}" srcOrd="4" destOrd="0" presId="urn:microsoft.com/office/officeart/2005/8/layout/hierarchy3"/>
    <dgm:cxn modelId="{7F488856-3742-4716-A0FA-6BB19A445C3B}" type="presParOf" srcId="{BD10B323-00E3-442C-B91E-515D16A18B34}" destId="{FE3CC5A9-1614-4FC1-9ADB-02124D166E0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52AB7-7DC2-4FCF-BBAB-6E560073B9FB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0AE5-4121-450B-A257-EEF087541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745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9FB8-8E32-466C-8FF8-CC1B67CC0FBF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C2EC3-1A69-4D30-AD04-9461C5A8C7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2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2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Таким образом,</a:t>
            </a:r>
            <a:r>
              <a:rPr lang="ru-RU" baseline="0" dirty="0" smtClean="0"/>
              <a:t> проводя оценку мы получили цифровые показатели выполнения 13 критериев по 40 кафедрам.  Вы видите её на экране. </a:t>
            </a:r>
          </a:p>
          <a:p>
            <a:r>
              <a:rPr lang="ru-RU" baseline="0" dirty="0" smtClean="0"/>
              <a:t>Подробный расклад по критериям и параметрам представлен  в распечатке.  Там видно, что даже тех кто набрал 11 и 10  баллов есть не выполнение показателя трудоустройства. </a:t>
            </a:r>
          </a:p>
          <a:p>
            <a:r>
              <a:rPr lang="ru-RU" baseline="0" dirty="0" smtClean="0"/>
              <a:t>Одновременно видны и те организации, которые являются лидерами в части применения ПС. Их мало и они вышли в лидеры во многом благодаря выполнению именно критериев, связанных с ПС. </a:t>
            </a:r>
          </a:p>
          <a:p>
            <a:r>
              <a:rPr lang="ru-RU" baseline="0" dirty="0" smtClean="0"/>
              <a:t>Одна программа получила ПОА.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29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ходе мониторинга, кроме утвержденных критериев и параметров</a:t>
            </a:r>
            <a:r>
              <a:rPr lang="ru-RU" baseline="0" dirty="0" smtClean="0"/>
              <a:t>, появились дополнительные факторы, которые влияли на тип кафедры и во многом на эффективность работы кафедры.</a:t>
            </a:r>
          </a:p>
          <a:p>
            <a:r>
              <a:rPr lang="ru-RU" baseline="0" dirty="0" smtClean="0"/>
              <a:t>Вы их видите на экране. Остановлюсь на четырех:</a:t>
            </a:r>
          </a:p>
          <a:p>
            <a:endParaRPr lang="ru-RU" baseline="0" dirty="0" smtClean="0"/>
          </a:p>
          <a:p>
            <a:r>
              <a:rPr lang="ru-RU" baseline="0" dirty="0" smtClean="0"/>
              <a:t>1. Вовлеченность руководителя – критична. Там где есть его НЕ формальное участие – кафедры показывают высокие результаты.</a:t>
            </a:r>
          </a:p>
          <a:p>
            <a:r>
              <a:rPr lang="ru-RU" baseline="0" dirty="0" smtClean="0"/>
              <a:t>2. Вовлеченность Головной организации. Например, такие головные структуры как ГКНПЦ Хруничева, НПЦ АП – никак не участвуют в деятельности и не используют ресурсы кафедр, расположенных в филиалах. ИСС и </a:t>
            </a:r>
            <a:r>
              <a:rPr lang="ru-RU" baseline="0" dirty="0" err="1" smtClean="0"/>
              <a:t>Энергомаш</a:t>
            </a:r>
            <a:r>
              <a:rPr lang="ru-RU" baseline="0" dirty="0" smtClean="0"/>
              <a:t> Прогресс – являющиеся головными в интегрированных структурах также мало знают о работе кафедр в своих организациях – Полюс, КБХА, ОПТЭКС</a:t>
            </a:r>
          </a:p>
          <a:p>
            <a:endParaRPr lang="ru-RU" baseline="0" dirty="0" smtClean="0"/>
          </a:p>
          <a:p>
            <a:pPr marL="228600" indent="-228600">
              <a:buAutoNum type="arabicPeriod"/>
            </a:pPr>
            <a:r>
              <a:rPr lang="ru-RU" baseline="0" dirty="0" smtClean="0"/>
              <a:t>Наличие лабораторий – это было наше открытие. Порядка 7-8кафедр строят свою работу на лабораториях </a:t>
            </a:r>
            <a:r>
              <a:rPr lang="ru-RU" baseline="0" dirty="0" err="1" smtClean="0"/>
              <a:t>открытыхв</a:t>
            </a:r>
            <a:r>
              <a:rPr lang="ru-RU" baseline="0" dirty="0" smtClean="0"/>
              <a:t> рамке работы кафедр непосредственно в вузах. Эти лаборатории в своем лучшем исполнении выполняют одновременно три задачи: обучают, проводят НИР, работают по хоз. Договорам. То есть являются устойчивыми подразделениями во всех смыслах.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Вторым открытием было – наличие молодежных коллективов (отделов), созданных из учащихся и выпускников кафедр. </a:t>
            </a:r>
          </a:p>
          <a:p>
            <a:pPr marL="228600" indent="-228600">
              <a:buAutoNum type="arabicPeriod"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Одновременно сочетание лабораторий и молодежных отделов мы встретили в Омске. В Полете – там молодежные отделы </a:t>
            </a:r>
            <a:r>
              <a:rPr lang="ru-RU" baseline="0" dirty="0" err="1" smtClean="0"/>
              <a:t>располагаютс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янепосредственно</a:t>
            </a:r>
            <a:r>
              <a:rPr lang="ru-RU" baseline="0" dirty="0" smtClean="0"/>
              <a:t> в самом вузе на базе лабораторий, созданных при участии предприятия. 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02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ходе общения были выявлены также системные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поблемные</a:t>
            </a:r>
            <a:r>
              <a:rPr lang="ru-RU" baseline="0" dirty="0" smtClean="0"/>
              <a:t> вопросы. Вы видите их  на экране. Это те проблемы, которые не могут быть решены каждой из кафедр в отдельности и требуют содействия со стороны </a:t>
            </a:r>
            <a:r>
              <a:rPr lang="ru-RU" baseline="0" dirty="0" err="1" smtClean="0"/>
              <a:t>Роскосмоса</a:t>
            </a:r>
            <a:r>
              <a:rPr lang="ru-RU" baseline="0" dirty="0" smtClean="0"/>
              <a:t>.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455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0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ru-RU" dirty="0" smtClean="0"/>
              <a:t>Представлены основные направления сотрудничества именно в сфере подготовки студентов. Научное</a:t>
            </a:r>
            <a:r>
              <a:rPr lang="ru-RU" baseline="0" dirty="0" smtClean="0"/>
              <a:t> сотрудничество, как правило, реализуется научными департаментами и подразделениями организаций и не входит в сферу влияния служб управления персоналом</a:t>
            </a:r>
          </a:p>
          <a:p>
            <a:pPr marL="228600" indent="-228600">
              <a:buAutoNum type="arabicParenBoth"/>
            </a:pPr>
            <a:r>
              <a:rPr lang="ru-RU" baseline="0" dirty="0" smtClean="0"/>
              <a:t>По всем направлениям более ли менее понятны показатели эффективности. Кроме базовых кафедр. Именно поэтому и встал вопрос об оценке эффективности этого проекта. </a:t>
            </a:r>
          </a:p>
          <a:p>
            <a:pPr marL="228600" indent="-228600">
              <a:buAutoNum type="arabicParenBoth"/>
            </a:pPr>
            <a:r>
              <a:rPr lang="ru-RU" baseline="0" dirty="0" smtClean="0"/>
              <a:t>В пункте 3, серое – то, что только начинается.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67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сентябре 2017 СПК утвердил регламент деятельности базовых кафедр организаций высшего образования на предприятиях РКП. Так называемый, регламент</a:t>
            </a:r>
            <a:r>
              <a:rPr lang="ru-RU" baseline="0" dirty="0" smtClean="0"/>
              <a:t> базовых кафедр. В соответствии с Регламентом был организован мониторинг эффективности деятельности базовых кафедр в соответствии с критериями. В раздаточном материале есть перечень утвержденных критериев.</a:t>
            </a:r>
          </a:p>
          <a:p>
            <a:r>
              <a:rPr lang="ru-RU" baseline="0" dirty="0" smtClean="0"/>
              <a:t>На 1 этапе – контроль документов</a:t>
            </a:r>
          </a:p>
          <a:p>
            <a:r>
              <a:rPr lang="ru-RU" baseline="0" dirty="0" smtClean="0"/>
              <a:t>На 2 этапе – </a:t>
            </a:r>
            <a:r>
              <a:rPr lang="ru-RU" baseline="0" dirty="0" err="1" smtClean="0"/>
              <a:t>саомообследование</a:t>
            </a:r>
            <a:r>
              <a:rPr lang="ru-RU" baseline="0" dirty="0" smtClean="0"/>
              <a:t> </a:t>
            </a:r>
          </a:p>
          <a:p>
            <a:r>
              <a:rPr lang="ru-RU" baseline="0" dirty="0" smtClean="0"/>
              <a:t>На з этапе  - очные визиты в организации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7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Наиболее</a:t>
            </a:r>
            <a:r>
              <a:rPr lang="ru-RU" baseline="0" dirty="0" smtClean="0"/>
              <a:t> содержательная информация была получена в ходе очных визитов. Тогда же мы смогли разъяснить значение критериев и уточнить показатели, которые организации представили в </a:t>
            </a:r>
            <a:r>
              <a:rPr lang="ru-RU" baseline="0" dirty="0" err="1" smtClean="0"/>
              <a:t>саообследовании</a:t>
            </a:r>
            <a:r>
              <a:rPr lang="ru-RU" baseline="0" dirty="0" smtClean="0"/>
              <a:t>. </a:t>
            </a:r>
          </a:p>
          <a:p>
            <a:r>
              <a:rPr lang="ru-RU" baseline="0" dirty="0" smtClean="0"/>
              <a:t>В визитах принимали участие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Представители ДРП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Кадровая служба организации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Руководство кафедры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Руководство вуза</a:t>
            </a:r>
          </a:p>
          <a:p>
            <a:pPr marL="0" indent="0">
              <a:buFontTx/>
              <a:buNone/>
            </a:pPr>
            <a:r>
              <a:rPr lang="ru-RU" baseline="0" dirty="0" smtClean="0"/>
              <a:t>Уровень представительства был разный. Мы встречались в том числе и с Генеральными директорами, заместителями по науке – заведующими кафедр. Также, обычно в регионах, вместе с предприятием мы посещали вуз. В общении принимали участие ректора университетов. И участие это не было формальным – вопросы, предложения, пожелания  - мы увидели заинтересованность и включенность.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44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</a:t>
            </a:r>
            <a:r>
              <a:rPr lang="ru-RU" baseline="0" dirty="0" smtClean="0"/>
              <a:t> результатам мониторинга было выявлено 47 базовых подразделений, подходящих формально под формат, определенны Регламентом.</a:t>
            </a:r>
          </a:p>
          <a:p>
            <a:r>
              <a:rPr lang="ru-RU" baseline="0" dirty="0" smtClean="0"/>
              <a:t>Из 47 подразделений очные визиты прошли на 40 кафедрах. </a:t>
            </a:r>
          </a:p>
          <a:p>
            <a:r>
              <a:rPr lang="ru-RU" baseline="0" dirty="0" smtClean="0"/>
              <a:t>Из 40 кафедр, 7 кафедр не имеют выпуска в отчетный период, поэтому не были учтены </a:t>
            </a:r>
            <a:r>
              <a:rPr lang="ru-RU" baseline="0" smtClean="0"/>
              <a:t>в общем </a:t>
            </a:r>
            <a:r>
              <a:rPr lang="ru-RU" baseline="0" dirty="0" smtClean="0"/>
              <a:t>рейтинге по выполнению критериев.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C500-324F-43DB-BEBD-CF585816617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69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baseline="0" dirty="0" smtClean="0"/>
              <a:t>Общение было в формате беседы, где мы последовательно проходили все этапы деятельности кафедры, ресурсы (финансовые и человеческие) и результаты деятельности.</a:t>
            </a:r>
          </a:p>
          <a:p>
            <a:pPr marL="0" indent="0">
              <a:buFontTx/>
              <a:buNone/>
            </a:pPr>
            <a:r>
              <a:rPr lang="ru-RU" baseline="0" dirty="0" smtClean="0"/>
              <a:t>В зависимости от того как были организованы процессы приема, обучения, практики на кафедре - определились вполне устойчивые типы базовых кафедр.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07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Одна кафедра может относиться</a:t>
            </a:r>
            <a:r>
              <a:rPr lang="ru-RU" baseline="0" dirty="0" smtClean="0"/>
              <a:t> к нескольким типам. </a:t>
            </a:r>
          </a:p>
          <a:p>
            <a:r>
              <a:rPr lang="ru-RU" baseline="0" dirty="0" smtClean="0"/>
              <a:t>Это был наш первый опыт мониторинга и анализа деятельности, поэтому, конечно эта картина должна еще уточняться. </a:t>
            </a:r>
          </a:p>
          <a:p>
            <a:r>
              <a:rPr lang="ru-RU" baseline="0" dirty="0" smtClean="0"/>
              <a:t>Такая классификация уже на первом этапе оказалась полезной. Например, беседую с руководством кафедры КБХА, которая сейчас находится в процессе реорганизации, также как и само предприятие, стала понятна ориентация на подготовку высоко уровня проектантов, что наиболее эффективно делать на кафедре «научного» типа. В этом случае у нас успешный опыт на кафедре Центра Келдыша, который мы и посоветовали изучить коллегам из КБХА.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993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Теперь переходим непосредственно к оценке по критериям.  Н</a:t>
            </a:r>
            <a:r>
              <a:rPr lang="ru-RU" baseline="0" dirty="0" smtClean="0"/>
              <a:t>а этом следующем слайде представлена общая статистика по 4 критериям: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По выполнению показателей критериев – по каждому в отдельности и в целом по критерию.</a:t>
            </a:r>
          </a:p>
          <a:p>
            <a:pPr marL="228600" indent="-228600">
              <a:buAutoNum type="arabicPeriod"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1-й критерий – КАЧЕСТВО ПРОГРАММ</a:t>
            </a:r>
          </a:p>
          <a:p>
            <a:pPr marL="0" indent="0">
              <a:buNone/>
            </a:pPr>
            <a:r>
              <a:rPr lang="ru-RU" baseline="0" dirty="0" smtClean="0"/>
              <a:t>Возможно, для приоритетных задач СПК, показатели 1.1. и 1.2. этого критерия являются существенными, так как касаются связи с профессиональным стандартами. Как видим эти показатели невысоки. По этим критериям приходилось много разъяснять, что такое </a:t>
            </a:r>
            <a:r>
              <a:rPr lang="ru-RU" baseline="0" dirty="0" err="1" smtClean="0"/>
              <a:t>профстандарты</a:t>
            </a:r>
            <a:r>
              <a:rPr lang="ru-RU" baseline="0" dirty="0" smtClean="0"/>
              <a:t> и ПОА. </a:t>
            </a:r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2 критерий – Квалификация ППС. Выполнение высокое. Но параметр 2.3. вызвал трудности при оценке.  Для совместителей на предприятии он был не </a:t>
            </a:r>
            <a:r>
              <a:rPr lang="ru-RU" baseline="0" dirty="0" err="1" smtClean="0"/>
              <a:t>релевантен</a:t>
            </a:r>
            <a:r>
              <a:rPr lang="ru-RU" baseline="0" dirty="0" smtClean="0"/>
              <a:t>. Для работников Вуза – сложно официально пройти повышение квалификации на предприятии, так как предприятие не может выдать </a:t>
            </a:r>
            <a:r>
              <a:rPr lang="ru-RU" baseline="0" dirty="0" err="1" smtClean="0"/>
              <a:t>св</a:t>
            </a:r>
            <a:r>
              <a:rPr lang="ru-RU" baseline="0" dirty="0" smtClean="0"/>
              <a:t>-во. </a:t>
            </a:r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423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3-й критерий</a:t>
            </a:r>
          </a:p>
          <a:p>
            <a:r>
              <a:rPr lang="ru-RU" dirty="0" smtClean="0"/>
              <a:t>П. 3.1. – то, что осталось незаполненным у многих кафедр Вузы не смогли дать</a:t>
            </a:r>
            <a:r>
              <a:rPr lang="ru-RU" baseline="0" dirty="0" smtClean="0"/>
              <a:t> информацию</a:t>
            </a:r>
          </a:p>
          <a:p>
            <a:r>
              <a:rPr lang="ru-RU" baseline="0" dirty="0" smtClean="0"/>
              <a:t>П. 3.2 – критерий нулевой у всех, так как на сегодня пройти независимую оценку негде.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4 критерий</a:t>
            </a:r>
          </a:p>
          <a:p>
            <a:r>
              <a:rPr lang="ru-RU" baseline="0" dirty="0" smtClean="0"/>
              <a:t>При разработке критериев, мы определяли трудоустройство, как приоритетный показатель при оценке эффективности. Возможно, это стоит учесть сейчас при выборе наиболее эффективной кафедры. 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C2EC3-1A69-4D30-AD04-9461C5A8C7A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2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02415" y="7221893"/>
            <a:ext cx="542163" cy="32845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400" b="1">
                <a:solidFill>
                  <a:srgbClr val="00599C"/>
                </a:solidFill>
              </a:defRPr>
            </a:lvl1pPr>
          </a:lstStyle>
          <a:p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36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954-1A97-4058-B670-A238466B588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40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8B954-1A97-4058-B670-A238466B588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1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699423" cy="95097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403348"/>
            <a:ext cx="10691813" cy="3047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02415" y="7221893"/>
            <a:ext cx="542163" cy="32845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 sz="1400" b="1">
                <a:solidFill>
                  <a:srgbClr val="00599C"/>
                </a:solidFill>
              </a:defRPr>
            </a:lvl1pPr>
          </a:lstStyle>
          <a:p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84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691813" cy="7559675"/>
          </a:xfrm>
          <a:prstGeom prst="rect">
            <a:avLst/>
          </a:prstGeom>
          <a:solidFill>
            <a:srgbClr val="0059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756" y="1684697"/>
            <a:ext cx="6114300" cy="1267971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288756" y="3101419"/>
            <a:ext cx="62782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88756" y="3263249"/>
            <a:ext cx="627825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10330" y="3854385"/>
            <a:ext cx="8564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cap="all" dirty="0">
                <a:solidFill>
                  <a:schemeClr val="bg1"/>
                </a:solidFill>
              </a:rPr>
              <a:t>Оценка эффективности сотрудничества </a:t>
            </a:r>
            <a:r>
              <a:rPr lang="ru-RU" sz="2400" cap="all" dirty="0" smtClean="0">
                <a:solidFill>
                  <a:schemeClr val="bg1"/>
                </a:solidFill>
              </a:rPr>
              <a:t>вузов</a:t>
            </a:r>
          </a:p>
          <a:p>
            <a:pPr algn="ctr"/>
            <a:r>
              <a:rPr lang="ru-RU" sz="2400" cap="all" dirty="0" smtClean="0">
                <a:solidFill>
                  <a:schemeClr val="bg1"/>
                </a:solidFill>
              </a:rPr>
              <a:t>и организаций ракетно-космической промышленности</a:t>
            </a:r>
            <a:endParaRPr lang="en-US" sz="2400" cap="all" dirty="0" smtClean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41500" y="5106865"/>
            <a:ext cx="6405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Степанов Е.Б.,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директор Департамента развития персонала 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Госкорпорации «Роскосмос»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9627" y="6727275"/>
            <a:ext cx="1856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23 </a:t>
            </a:r>
            <a:r>
              <a:rPr lang="ru-RU" dirty="0" smtClean="0">
                <a:solidFill>
                  <a:schemeClr val="bg1"/>
                </a:solidFill>
              </a:rPr>
              <a:t>ноября </a:t>
            </a:r>
            <a:r>
              <a:rPr lang="ru-RU" sz="2000" dirty="0" smtClean="0">
                <a:solidFill>
                  <a:schemeClr val="bg1"/>
                </a:solidFill>
              </a:rPr>
              <a:t>2017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Ижевск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1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0087" y="180088"/>
            <a:ext cx="6301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КРИТЕРИИ И ПАРАМЕТРЫ ДЕЯТЕЛЬНОСТИ (1,2)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10015" y="7256334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fld id="{71921DB7-79E4-4274-8CE7-AB2B9D59A907}" type="slidenum">
              <a:rPr lang="ru-RU" sz="1400" b="1" smtClean="0">
                <a:solidFill>
                  <a:srgbClr val="0059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ru-RU" sz="1400" b="1" dirty="0">
              <a:solidFill>
                <a:srgbClr val="0059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30628" y="968450"/>
          <a:ext cx="10363438" cy="2156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7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12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5912">
                  <a:extLst>
                    <a:ext uri="{9D8B030D-6E8A-4147-A177-3AD203B41FA5}">
                      <a16:colId xmlns="" xmlns:a16="http://schemas.microsoft.com/office/drawing/2014/main" val="1896244710"/>
                    </a:ext>
                  </a:extLst>
                </a:gridCol>
                <a:gridCol w="3385118">
                  <a:extLst>
                    <a:ext uri="{9D8B030D-6E8A-4147-A177-3AD203B41FA5}">
                      <a16:colId xmlns="" xmlns:a16="http://schemas.microsoft.com/office/drawing/2014/main" val="2720130878"/>
                    </a:ext>
                  </a:extLst>
                </a:gridCol>
                <a:gridCol w="12414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п/п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КРИТЕРИИ И ПАРАМЕТРЫ ДЕЯТЕЛЬНОСТИ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ПОРОГ.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ЗНАЧЕНИЕ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КОЛ-ВО КАФЕДР,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ВЫПОЛНИВШИХ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ПОКАЗАТЕЛЬ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Выполнено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по Критерию 1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КАЧЕСТВО ОБРАЗОВАТЕЛЬНЫХ </a:t>
                      </a:r>
                      <a:r>
                        <a:rPr lang="ru-RU" sz="1400" b="1" dirty="0" smtClean="0">
                          <a:effectLst/>
                          <a:latin typeface="Arial Narrow" panose="020B0606020202030204" pitchFamily="34" charset="0"/>
                        </a:rPr>
                        <a:t>ПРОГРАММ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Образовательные программы актуализированы в соответствии с профессиональными стандартами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8  (20%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обследованных кафедр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1.2.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Образовательные программы аккредитованы в рамках профессионально-общественной аккредитации*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2 (5%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обследованных кафедр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1.3.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тем квалификационных работ разрабатываются по научным направлениям предприятия или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ГК «Роскосмос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26 (65% от кол-ва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8006" y="6887002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30628" y="3239436"/>
          <a:ext cx="10363438" cy="3453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72">
                  <a:extLst>
                    <a:ext uri="{9D8B030D-6E8A-4147-A177-3AD203B41FA5}">
                      <a16:colId xmlns="" xmlns:a16="http://schemas.microsoft.com/office/drawing/2014/main" val="872194253"/>
                    </a:ext>
                  </a:extLst>
                </a:gridCol>
                <a:gridCol w="4257470">
                  <a:extLst>
                    <a:ext uri="{9D8B030D-6E8A-4147-A177-3AD203B41FA5}">
                      <a16:colId xmlns="" xmlns:a16="http://schemas.microsoft.com/office/drawing/2014/main" val="2436216028"/>
                    </a:ext>
                  </a:extLst>
                </a:gridCol>
                <a:gridCol w="992282">
                  <a:extLst>
                    <a:ext uri="{9D8B030D-6E8A-4147-A177-3AD203B41FA5}">
                      <a16:colId xmlns="" xmlns:a16="http://schemas.microsoft.com/office/drawing/2014/main" val="1239494188"/>
                    </a:ext>
                  </a:extLst>
                </a:gridCol>
                <a:gridCol w="3349783">
                  <a:extLst>
                    <a:ext uri="{9D8B030D-6E8A-4147-A177-3AD203B41FA5}">
                      <a16:colId xmlns="" xmlns:a16="http://schemas.microsoft.com/office/drawing/2014/main" val="1222184245"/>
                    </a:ext>
                  </a:extLst>
                </a:gridCol>
                <a:gridCol w="12595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5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КВАЛИФИКАЦИЯ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ППС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Выполнено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по Критерию 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333597447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2.1.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сотрудников БО, осуществляющих учебный процесс в БП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40%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31 (77,5% от кол-ва обследованных кафедр),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из них у 20 кафедр (50%) показатель 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82%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extLst>
                  <a:ext uri="{0D108BD9-81ED-4DB2-BD59-A6C34878D82A}">
                    <a16:rowId xmlns="" xmlns:a16="http://schemas.microsoft.com/office/drawing/2014/main" val="263175783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2.2.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профессорско-преподавательского состава, участвующая в выполнении НИР/НИОКР по заказам базового предприятия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32 (80% 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882342"/>
                  </a:ext>
                </a:extLst>
              </a:tr>
              <a:tr h="37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2.3.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Периодичность повышения квалификации/стажировок профессорско-преподавательского состава БП на ведущих профильных предприятиях, в том числе за рубежом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реже 1 раза </a:t>
                      </a:r>
                      <a:endParaRPr lang="ru-RU" sz="14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три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29 (72,5% 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rgbClr val="FBC7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8334480"/>
                  </a:ext>
                </a:extLst>
              </a:tr>
              <a:tr h="445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2.4.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Количество публикаций (статей) в аккредитованных ВАК журналах/рецензируемых научных изданиях или участие в профильных научно-технических конференциях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1 в год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34 (85%</a:t>
                      </a:r>
                      <a:r>
                        <a:rPr lang="ru-RU" sz="14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от кол-ва обследованных кафедр)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8006974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2.5.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Доля сотрудников БО, имеющих опыт преподавания и научного руководства не менее 1 года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менее 30%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38 (95% от кол-ва обследованных кафедр),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из них у 27 кафедр (67,5%) показатель= 100%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229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451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10015" y="7256334"/>
            <a:ext cx="2840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fld id="{71921DB7-79E4-4274-8CE7-AB2B9D59A907}" type="slidenum">
              <a:rPr lang="ru-RU" sz="1400" b="1" smtClean="0">
                <a:solidFill>
                  <a:srgbClr val="0059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ru-RU" sz="1400" b="1" dirty="0">
              <a:solidFill>
                <a:srgbClr val="0059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82727" y="4583433"/>
          <a:ext cx="10324013" cy="2348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448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1028">
                  <a:extLst>
                    <a:ext uri="{9D8B030D-6E8A-4147-A177-3AD203B41FA5}">
                      <a16:colId xmlns="" xmlns:a16="http://schemas.microsoft.com/office/drawing/2014/main" val="1896244710"/>
                    </a:ext>
                  </a:extLst>
                </a:gridCol>
                <a:gridCol w="3601643">
                  <a:extLst>
                    <a:ext uri="{9D8B030D-6E8A-4147-A177-3AD203B41FA5}">
                      <a16:colId xmlns="" xmlns:a16="http://schemas.microsoft.com/office/drawing/2014/main" val="2720130878"/>
                    </a:ext>
                  </a:extLst>
                </a:gridCol>
                <a:gridCol w="14969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91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4.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ЭФФЕКТИВНОСТЬ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Выполнено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по Критерию 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39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4.1.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Доля студентов БП, принятых на предприятие для прохождения практики (производственной, преддипломной) в соответствии с приказом и с назначением стипендии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не менее </a:t>
                      </a: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75 </a:t>
                      </a: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34 (85%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от кол-ва обследованных кафедр)</a:t>
                      </a:r>
                      <a:r>
                        <a:rPr lang="en-US" sz="1600" dirty="0" smtClean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из них у 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кафедр (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65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%) показатель 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= 100%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rowSpan="2"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59%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4.2.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Доля выпускников БП, трудоустроившихся в БО после окончания обучения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не менее </a:t>
                      </a: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75 </a:t>
                      </a: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 Narrow" panose="020B0606020202030204" pitchFamily="34" charset="0"/>
                        </a:rPr>
                        <a:t>13 (32,5%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от кол-ва обследованных кафедр),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из них у 7 кафедр (17,5%) показатель 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= 100%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7040890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43303" y="1162461"/>
          <a:ext cx="10363437" cy="3391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84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18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06627">
                  <a:extLst>
                    <a:ext uri="{9D8B030D-6E8A-4147-A177-3AD203B41FA5}">
                      <a16:colId xmlns="" xmlns:a16="http://schemas.microsoft.com/office/drawing/2014/main" val="1683487376"/>
                    </a:ext>
                  </a:extLst>
                </a:gridCol>
                <a:gridCol w="15075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6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№ п/п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КРИТЕРИИ И ПАРАМЕТРЫ ДЕЯТЕЛЬНОСТИ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ПОРОГ.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ЗНАЧЕНИЕ</a:t>
                      </a: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КОЛ-ВО КАФЕДР,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ВЫПОЛНИВШИХ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ПОКАЗАТЕЛЬ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Выполнено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по Критерию 1</a:t>
                      </a: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2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</a:rPr>
                        <a:t>КАЧЕСТВО </a:t>
                      </a:r>
                      <a:r>
                        <a:rPr lang="ru-RU" sz="1600" b="1" dirty="0" smtClean="0">
                          <a:effectLst/>
                          <a:latin typeface="Arial Narrow" panose="020B0606020202030204" pitchFamily="34" charset="0"/>
                        </a:rPr>
                        <a:t>СТУДЕНТОВ/ВЫПУСКНИКОВ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3.1.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Доля студентов кафедры, находящихся в ТОП 30 процентов рейтинга успеваемости студентов по профильному направлению подготовки (специальности)/факультету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вуза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30%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(30%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от кол-ва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обследованных кафедр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0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3.2.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Доля выпускников БП, получивших сертификат по итогам прохождения отраслевой сертификации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**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75%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58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 Narrow" panose="020B0606020202030204" pitchFamily="34" charset="0"/>
                        </a:rPr>
                        <a:t>3.3.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Доля студентов БП, участвующих в НИР/НИОКР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не менее 50%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24 (60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%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от кол-ва</a:t>
                      </a:r>
                      <a:r>
                        <a:rPr lang="ru-RU" sz="1600" baseline="0" dirty="0" smtClean="0">
                          <a:effectLst/>
                          <a:latin typeface="Arial Narrow" panose="020B0606020202030204" pitchFamily="34" charset="0"/>
                        </a:rPr>
                        <a:t> обследованных кафедр), из них у 9 кафедр (2,5%) показатель </a:t>
                      </a:r>
                      <a:r>
                        <a:rPr lang="en-US" sz="1600" baseline="0" dirty="0" smtClean="0">
                          <a:effectLst/>
                          <a:latin typeface="Arial Narrow" panose="020B0606020202030204" pitchFamily="34" charset="0"/>
                        </a:rPr>
                        <a:t>= 100%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60" marR="4396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49024" y="180088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КРИТЕРИИ И ПАРАМЕТРЫ ДЕЯТЕЛЬНОСТИ (3,4)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6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6940184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680" y="1043850"/>
            <a:ext cx="1025144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solidFill>
                <a:srgbClr val="21212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1667" y="180088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ИТОГИ МОНИТОРИНГА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2720" y="1382429"/>
          <a:ext cx="10373360" cy="4013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237">
                  <a:extLst>
                    <a:ext uri="{9D8B030D-6E8A-4147-A177-3AD203B41FA5}">
                      <a16:colId xmlns="" xmlns:a16="http://schemas.microsoft.com/office/drawing/2014/main" val="339165801"/>
                    </a:ext>
                  </a:extLst>
                </a:gridCol>
                <a:gridCol w="7044123">
                  <a:extLst>
                    <a:ext uri="{9D8B030D-6E8A-4147-A177-3AD203B41FA5}">
                      <a16:colId xmlns="" xmlns:a16="http://schemas.microsoft.com/office/drawing/2014/main" val="2382260639"/>
                    </a:ext>
                  </a:extLst>
                </a:gridCol>
              </a:tblGrid>
              <a:tr h="6770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КОЛ-ВО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ВЫПОЛНЕННЫХ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ВЫПОЛНЕНИЕ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287446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12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-13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нет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кафедр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7205912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11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2 кафедры: 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СибГУ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МГОТУ</a:t>
                      </a:r>
                      <a:endParaRPr lang="ru-RU" sz="18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4128524"/>
                  </a:ext>
                </a:extLst>
              </a:tr>
              <a:tr h="46755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10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критериев</a:t>
                      </a:r>
                      <a:endParaRPr lang="ru-RU" sz="18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2 кафедры:  </a:t>
                      </a:r>
                      <a:r>
                        <a:rPr lang="ru-RU" sz="1800" baseline="0" dirty="0" err="1" smtClean="0">
                          <a:latin typeface="Arial Narrow" panose="020B0606020202030204" pitchFamily="34" charset="0"/>
                        </a:rPr>
                        <a:t>СибГУ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 (1+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2569610"/>
                  </a:ext>
                </a:extLst>
              </a:tr>
              <a:tr h="51556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 критериев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8 кафедр: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МФТИ (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1+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МИРЭА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ПГУ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 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МИЭМ-НИУ ВШЭ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ТУСУР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err="1" smtClean="0">
                          <a:latin typeface="Arial Narrow" panose="020B0606020202030204" pitchFamily="34" charset="0"/>
                        </a:rPr>
                        <a:t>СарГТУ</a:t>
                      </a: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aseline="0" dirty="0" smtClean="0">
                          <a:latin typeface="Arial Narrow" panose="020B0606020202030204" pitchFamily="34" charset="0"/>
                        </a:rPr>
                        <a:t>СФУ</a:t>
                      </a:r>
                      <a:endParaRPr lang="ru-RU" sz="1800" b="1" i="0" u="sng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604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8 критериев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6 кафедр: МАИ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МГОТУ (2)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МГТУ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им.Н.Э.Баумана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/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МИРЭА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СибГАУ</a:t>
                      </a:r>
                      <a:endParaRPr lang="ru-RU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525525310"/>
                  </a:ext>
                </a:extLst>
              </a:tr>
              <a:tr h="38532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&lt; 8</a:t>
                      </a:r>
                      <a:r>
                        <a:rPr lang="en-US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критериев</a:t>
                      </a:r>
                      <a:endParaRPr lang="ru-RU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15 кафедр</a:t>
                      </a:r>
                      <a:endParaRPr lang="ru-RU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8318411"/>
                  </a:ext>
                </a:extLst>
              </a:tr>
              <a:tr h="68173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более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50% критериев не применимы</a:t>
                      </a:r>
                      <a:endParaRPr lang="ru-RU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7 кафедр</a:t>
                      </a:r>
                      <a:endParaRPr lang="ru-RU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05043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299131" y="6027374"/>
            <a:ext cx="5246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007943">
              <a:defRPr/>
            </a:pPr>
            <a:r>
              <a:rPr lang="ru-RU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ТРУДОУСТРОЙСТВО </a:t>
            </a:r>
            <a:r>
              <a:rPr lang="ru-RU" dirty="0" smtClean="0">
                <a:latin typeface="Arial Narrow" panose="020B0606020202030204" pitchFamily="34" charset="0"/>
              </a:rPr>
              <a:t>– показатель не выполнен (</a:t>
            </a:r>
            <a:r>
              <a:rPr lang="en-US" dirty="0" smtClean="0">
                <a:latin typeface="Arial Narrow" panose="020B0606020202030204" pitchFamily="34" charset="0"/>
              </a:rPr>
              <a:t>&lt; 75%)</a:t>
            </a:r>
            <a:endParaRPr lang="ru-RU" b="1" u="sng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581" y="6107804"/>
            <a:ext cx="609600" cy="18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68431" y="6027374"/>
            <a:ext cx="170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Лидеры рейтинга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1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3680" y="1236890"/>
            <a:ext cx="102514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 Narrow" panose="020B0606020202030204" pitchFamily="34" charset="0"/>
              </a:rPr>
              <a:t>ДОПОЛНИТЕЛЬНЫЕ ХАРАКТЕРИСТИКИ ДЕЯТЕЛЬНОСТИ КАФЕДРЫ, ВЫЯВЛЕННЫЕ В ХОДЕ МОНИТОРИНГА </a:t>
            </a:r>
          </a:p>
          <a:p>
            <a:r>
              <a:rPr lang="ru-RU" sz="2400" dirty="0" smtClean="0">
                <a:latin typeface="Arial Narrow" panose="020B0606020202030204" pitchFamily="34" charset="0"/>
              </a:rPr>
              <a:t>(могут учитываться при корректировке показателей):</a:t>
            </a:r>
          </a:p>
          <a:p>
            <a:endParaRPr lang="ru-RU" sz="2400" u="sn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u="sng" dirty="0">
                <a:latin typeface="Arial Narrow" panose="020B0606020202030204" pitchFamily="34" charset="0"/>
              </a:rPr>
              <a:t>Вовлеченность руководителя организации в деятельность кафедры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u="sng" dirty="0">
                <a:latin typeface="Arial Narrow" panose="020B0606020202030204" pitchFamily="34" charset="0"/>
              </a:rPr>
              <a:t>Эффективность использования ресурса кафедры головной организацией</a:t>
            </a:r>
            <a:r>
              <a:rPr lang="en-US" sz="2000" u="sng" dirty="0" smtClean="0">
                <a:latin typeface="Arial Narrow" panose="020B0606020202030204" pitchFamily="34" charset="0"/>
              </a:rPr>
              <a:t>/</a:t>
            </a:r>
            <a:r>
              <a:rPr lang="ru-RU" sz="2000" u="sng" dirty="0" smtClean="0">
                <a:latin typeface="Arial Narrow" panose="020B0606020202030204" pitchFamily="34" charset="0"/>
              </a:rPr>
              <a:t>руководством холдинга</a:t>
            </a:r>
            <a:endParaRPr lang="ru-RU" sz="2000" u="sng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</a:rPr>
              <a:t>Качество взаимодействия «кадры-</a:t>
            </a:r>
            <a:r>
              <a:rPr lang="ru-RU" sz="2000" dirty="0" err="1">
                <a:latin typeface="Arial Narrow" panose="020B0606020202030204" pitchFamily="34" charset="0"/>
              </a:rPr>
              <a:t>зав.кафедрой</a:t>
            </a:r>
            <a:r>
              <a:rPr lang="ru-RU" sz="2000" dirty="0">
                <a:latin typeface="Arial Narrow" panose="020B0606020202030204" pitchFamily="34" charset="0"/>
              </a:rPr>
              <a:t>-вуз»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Объем деятельности по оказанию внешних услуг (хоз. </a:t>
            </a:r>
            <a:r>
              <a:rPr lang="ru-RU" sz="2000" dirty="0">
                <a:latin typeface="Arial Narrow" panose="020B0606020202030204" pitchFamily="34" charset="0"/>
              </a:rPr>
              <a:t>д</a:t>
            </a:r>
            <a:r>
              <a:rPr lang="ru-RU" sz="2000" dirty="0" smtClean="0">
                <a:latin typeface="Arial Narrow" panose="020B0606020202030204" pitchFamily="34" charset="0"/>
              </a:rPr>
              <a:t>оговорам, НИР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НИОКР)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Качество сетевого взаимодействие с другими базовыми кафедрами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Объем издания учебно-методической литературы специалистами предприятия – сотрудниками кафедры (учебники, монографии)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Наличие статей в операционном бюджете на деятельность кафедры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</a:rPr>
              <a:t>Наличие информации о кафедре на сайте вуза и предприятия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Наличие в вузе лабораторий, созданных под задачи базовых кафедр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Создание молодежных коллективов (отделов) из числа выпускников базовых кафедр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3719" y="180088"/>
            <a:ext cx="521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ДОПОЛНИТЕЛЬНЫЕ ХАРАКТЕРИСТИКИ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1026" y="1287690"/>
            <a:ext cx="950201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Arial Narrow" panose="020B0606020202030204" pitchFamily="34" charset="0"/>
              </a:rPr>
              <a:t>Проблема выполнения показателей эффективности кафедры (для университетов со статусом НИУ) по публикационной активности в международных изданиях (</a:t>
            </a:r>
            <a:r>
              <a:rPr lang="en-US" sz="2000" dirty="0" smtClean="0">
                <a:latin typeface="Arial Narrow" panose="020B0606020202030204" pitchFamily="34" charset="0"/>
              </a:rPr>
              <a:t>Web of Science, Scopus)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en-US" sz="2000" dirty="0" smtClean="0">
              <a:latin typeface="Arial Narrow" panose="020B0606020202030204" pitchFamily="34" charset="0"/>
            </a:endParaRPr>
          </a:p>
          <a:p>
            <a:pPr marL="342900" indent="-342900">
              <a:buAutoNum type="arabicPeriod" startAt="2"/>
            </a:pPr>
            <a:r>
              <a:rPr lang="ru-RU" sz="2000" dirty="0" smtClean="0">
                <a:latin typeface="Arial Narrow" panose="020B0606020202030204" pitchFamily="34" charset="0"/>
              </a:rPr>
              <a:t>Проблема бюджетирования расходов на деятельность кафедры по следующим статьям: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стипендии студентам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доплата преподавателям- работникам предприятия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участие в научных конференциях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издание учебников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монографий по материалам специальных дисциплин</a:t>
            </a:r>
          </a:p>
          <a:p>
            <a:pPr lvl="1"/>
            <a:r>
              <a:rPr lang="ru-RU" sz="2000" dirty="0" smtClean="0">
                <a:latin typeface="Arial Narrow" panose="020B0606020202030204" pitchFamily="34" charset="0"/>
              </a:rPr>
              <a:t>̶  приобретение лицензионного программного обеспечения (САПР)</a:t>
            </a: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3. Отсутствие единой отраслевой информационной базы по научной и образовательной деятельности кафедр. Даст возможность организации сетевого обучения (программы магистратуры), стажировок преподавателей, специализированных отраслевых программ повышения квалификации.</a:t>
            </a:r>
          </a:p>
          <a:p>
            <a:pPr lvl="1"/>
            <a:endParaRPr lang="ru-RU" sz="2000" dirty="0">
              <a:latin typeface="Arial Narrow" panose="020B0606020202030204" pitchFamily="34" charset="0"/>
            </a:endParaRP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pPr lvl="1"/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0347" y="98808"/>
            <a:ext cx="4881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ВОПРОСЫ. ПРОБЛЕМЫ. ОЖИДАНИЯ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61925" y="7115174"/>
            <a:ext cx="10439399" cy="164697"/>
          </a:xfrm>
        </p:spPr>
        <p:txBody>
          <a:bodyPr/>
          <a:lstStyle/>
          <a:p>
            <a:pPr algn="ctr"/>
            <a:r>
              <a:rPr lang="ru-RU" sz="7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700" dirty="0"/>
          </a:p>
        </p:txBody>
      </p:sp>
      <p:sp>
        <p:nvSpPr>
          <p:cNvPr id="5" name="TextBox 4"/>
          <p:cNvSpPr txBox="1"/>
          <p:nvPr/>
        </p:nvSpPr>
        <p:spPr>
          <a:xfrm>
            <a:off x="6364988" y="98808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РЕШЕНИЯ. ДАЛЬНЕЙШИЕ ШАГИ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2061961"/>
              </p:ext>
            </p:extLst>
          </p:nvPr>
        </p:nvGraphicFramePr>
        <p:xfrm>
          <a:off x="1066333" y="1117600"/>
          <a:ext cx="8357583" cy="2443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566878711"/>
              </p:ext>
            </p:extLst>
          </p:nvPr>
        </p:nvGraphicFramePr>
        <p:xfrm>
          <a:off x="1066333" y="3351353"/>
          <a:ext cx="8357583" cy="3446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63670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33680" y="7030719"/>
            <a:ext cx="10556239" cy="378463"/>
          </a:xfrm>
        </p:spPr>
        <p:txBody>
          <a:bodyPr/>
          <a:lstStyle/>
          <a:p>
            <a:r>
              <a:rPr lang="ru-RU" sz="1000" dirty="0" smtClean="0"/>
              <a:t>Все права на данный материал принадлежат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1000" dirty="0" err="1" smtClean="0"/>
              <a:t>Госкорпорации</a:t>
            </a:r>
            <a:r>
              <a:rPr lang="ru-RU" sz="1000" dirty="0" smtClean="0"/>
              <a:t> "</a:t>
            </a:r>
            <a:r>
              <a:rPr lang="ru-RU" sz="1000" dirty="0" err="1" smtClean="0"/>
              <a:t>Роскосмос</a:t>
            </a:r>
            <a:r>
              <a:rPr lang="ru-RU" sz="1000" dirty="0" smtClean="0"/>
              <a:t>" - запрещено.</a:t>
            </a:r>
            <a:endParaRPr lang="ru-RU" sz="1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1600" y="1287690"/>
            <a:ext cx="10251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37087" y="180088"/>
            <a:ext cx="5554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РЕКОМЕНДАЦИИ МИНОБРНАУКИ РОССИИ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045" y="1133079"/>
            <a:ext cx="973455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latin typeface="Arial Narrow" panose="020B0606020202030204" pitchFamily="34" charset="0"/>
              </a:rPr>
              <a:t>В части применения ФЗ « Об образовании в Российской Федерации»:</a:t>
            </a: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Часть 3 статьи 27 и  пункт 5 части 2 : </a:t>
            </a:r>
            <a:r>
              <a:rPr lang="ru-RU" sz="1400" dirty="0">
                <a:latin typeface="Arial Narrow" panose="020B0606020202030204" pitchFamily="34" charset="0"/>
              </a:rPr>
              <a:t>Базовые подразделения (кафедры) фактически приравниваются к филиалам </a:t>
            </a:r>
            <a:endParaRPr lang="ru-RU" sz="1400" b="1" dirty="0" smtClean="0"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Часть 4 Статьи 91: «…</a:t>
            </a:r>
            <a:r>
              <a:rPr lang="ru-RU" sz="1400" dirty="0">
                <a:latin typeface="Arial Narrow" panose="020B0606020202030204" pitchFamily="34" charset="0"/>
              </a:rPr>
              <a:t> По каждому филиалу организации, осуществляющей образовательную деятельность, оформляется отдельное приложение к лицензии с указанием также наименования и места нахождения такого </a:t>
            </a:r>
            <a:r>
              <a:rPr lang="ru-RU" sz="1400" dirty="0" smtClean="0">
                <a:latin typeface="Arial Narrow" panose="020B0606020202030204" pitchFamily="34" charset="0"/>
              </a:rPr>
              <a:t>филиала..»</a:t>
            </a: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ПРОБЛЕМА: </a:t>
            </a:r>
            <a:r>
              <a:rPr lang="ru-RU" sz="1400" dirty="0" smtClean="0">
                <a:latin typeface="Arial Narrow" panose="020B0606020202030204" pitchFamily="34" charset="0"/>
              </a:rPr>
              <a:t>на базовой кафедре предприятия (в филиале) нельзя реализовать практическую часть подготовки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ru-RU" sz="1400" b="1" u="sng" dirty="0" smtClean="0">
                <a:latin typeface="Arial Narrow" panose="020B0606020202030204" pitchFamily="34" charset="0"/>
              </a:rPr>
              <a:t>РЕШЕНИЕ</a:t>
            </a:r>
            <a:r>
              <a:rPr lang="ru-RU" sz="1400" u="sng" dirty="0" smtClean="0">
                <a:latin typeface="Arial Narrow" panose="020B0606020202030204" pitchFamily="34" charset="0"/>
              </a:rPr>
              <a:t>: проект ФЗ «О внесении изменений в ФЗ «Об образовании в РФ» (в части создания и деятельности структурных подразделений образовательных организаций»). Был разработан в 2015 году. </a:t>
            </a:r>
            <a:r>
              <a:rPr lang="ru-RU" sz="1400" i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До сих пор не принят. </a:t>
            </a:r>
          </a:p>
          <a:p>
            <a:endParaRPr lang="ru-RU" sz="1400" b="1" dirty="0">
              <a:latin typeface="Arial Narrow" panose="020B0606020202030204" pitchFamily="34" charset="0"/>
            </a:endParaRPr>
          </a:p>
          <a:p>
            <a:r>
              <a:rPr lang="ru-RU" sz="1400" b="1" u="sng" dirty="0" smtClean="0">
                <a:latin typeface="Arial Narrow" panose="020B0606020202030204" pitchFamily="34" charset="0"/>
              </a:rPr>
              <a:t>В части проведения оценки эффективности деятельности вузов</a:t>
            </a: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Целевые </a:t>
            </a:r>
            <a:r>
              <a:rPr lang="ru-RU" sz="1400" b="1" dirty="0">
                <a:latin typeface="Arial Narrow" panose="020B0606020202030204" pitchFamily="34" charset="0"/>
              </a:rPr>
              <a:t>показатели эффективности деятельности образовательных организаций высшего </a:t>
            </a:r>
            <a:r>
              <a:rPr lang="ru-RU" sz="1400" b="1" dirty="0" smtClean="0">
                <a:latin typeface="Arial Narrow" panose="020B0606020202030204" pitchFamily="34" charset="0"/>
              </a:rPr>
              <a:t>образования</a:t>
            </a:r>
          </a:p>
          <a:p>
            <a:pPr lvl="1"/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Е.8.7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. Численность сотрудников, из числа ППС (приведенных к доле ставки), имеющих ученые степени кандидата или доктора наук, в расчете на 100 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студентов. </a:t>
            </a:r>
            <a:r>
              <a:rPr lang="ru-RU" sz="1400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Отношение </a:t>
            </a:r>
            <a:r>
              <a:rPr lang="ru-RU" sz="1400" i="1" dirty="0">
                <a:solidFill>
                  <a:srgbClr val="000000"/>
                </a:solidFill>
                <a:latin typeface="Arial Narrow" panose="020B0606020202030204" pitchFamily="34" charset="0"/>
              </a:rPr>
              <a:t>приведенной к числу ставок численности работников профессорско-преподавательского состава, имеющих ученую степень доктора наук или кандидата наук, к численности студентов, обучающихся по программам </a:t>
            </a:r>
            <a:r>
              <a:rPr lang="ru-RU" sz="14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бакалавриата</a:t>
            </a:r>
            <a:r>
              <a:rPr lang="ru-RU" sz="1400" i="1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ru-RU" sz="14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специалитета</a:t>
            </a:r>
            <a:r>
              <a:rPr lang="ru-RU" sz="1400" i="1" dirty="0">
                <a:solidFill>
                  <a:srgbClr val="000000"/>
                </a:solidFill>
                <a:latin typeface="Arial Narrow" panose="020B0606020202030204" pitchFamily="34" charset="0"/>
              </a:rPr>
              <a:t> и </a:t>
            </a:r>
            <a:r>
              <a:rPr lang="ru-RU" sz="1400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магистратуры</a:t>
            </a:r>
          </a:p>
          <a:p>
            <a:r>
              <a:rPr lang="ru-RU" sz="1400" b="1" dirty="0" smtClean="0">
                <a:latin typeface="Arial Narrow" panose="020B0606020202030204" pitchFamily="34" charset="0"/>
              </a:rPr>
              <a:t>Показатели </a:t>
            </a:r>
            <a:r>
              <a:rPr lang="ru-RU" sz="1400" b="1" dirty="0">
                <a:latin typeface="Arial Narrow" panose="020B0606020202030204" pitchFamily="34" charset="0"/>
              </a:rPr>
              <a:t>по направлениям деятельности образовательных организаций высшего </a:t>
            </a:r>
            <a:r>
              <a:rPr lang="ru-RU" sz="1400" b="1" dirty="0" smtClean="0">
                <a:latin typeface="Arial Narrow" panose="020B0606020202030204" pitchFamily="34" charset="0"/>
              </a:rPr>
              <a:t>образования</a:t>
            </a:r>
          </a:p>
          <a:p>
            <a:pPr lvl="1"/>
            <a:r>
              <a:rPr lang="ru-RU" sz="1400" dirty="0" smtClean="0">
                <a:latin typeface="Arial Narrow" panose="020B0606020202030204" pitchFamily="34" charset="0"/>
              </a:rPr>
              <a:t>12.1</a:t>
            </a:r>
            <a:r>
              <a:rPr lang="ru-RU" sz="1400" dirty="0">
                <a:latin typeface="Arial Narrow" panose="020B0606020202030204" pitchFamily="34" charset="0"/>
              </a:rPr>
              <a:t>. Количество цитирований публикаций, изданных за последние 5 лет, индексируемых в информационно-аналитической системе научного цитирования </a:t>
            </a:r>
            <a:r>
              <a:rPr lang="ru-RU" sz="1400" dirty="0" err="1">
                <a:latin typeface="Arial Narrow" panose="020B0606020202030204" pitchFamily="34" charset="0"/>
              </a:rPr>
              <a:t>Web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</a:rPr>
              <a:t>of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</a:rPr>
              <a:t>Science</a:t>
            </a:r>
            <a:r>
              <a:rPr lang="ru-RU" sz="1400" dirty="0">
                <a:latin typeface="Arial Narrow" panose="020B0606020202030204" pitchFamily="34" charset="0"/>
              </a:rPr>
              <a:t> в расчете на 100 </a:t>
            </a:r>
            <a:r>
              <a:rPr lang="ru-RU" sz="1400" dirty="0" err="1">
                <a:latin typeface="Arial Narrow" panose="020B0606020202030204" pitchFamily="34" charset="0"/>
              </a:rPr>
              <a:t>НПРед</a:t>
            </a:r>
            <a:r>
              <a:rPr lang="ru-RU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ru-RU" sz="1400" dirty="0">
                <a:latin typeface="Arial Narrow" panose="020B0606020202030204" pitchFamily="34" charset="0"/>
              </a:rPr>
              <a:t>Отношение количества цитирований публикаций организации, изданных за последние 5 лет, индексируемых в информационно-аналитической системе научного цитирования </a:t>
            </a:r>
            <a:r>
              <a:rPr lang="ru-RU" sz="1400" dirty="0" err="1">
                <a:latin typeface="Arial Narrow" panose="020B0606020202030204" pitchFamily="34" charset="0"/>
              </a:rPr>
              <a:t>Web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</a:rPr>
              <a:t>of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err="1">
                <a:latin typeface="Arial Narrow" panose="020B0606020202030204" pitchFamily="34" charset="0"/>
              </a:rPr>
              <a:t>Science</a:t>
            </a:r>
            <a:r>
              <a:rPr lang="ru-RU" sz="1400" dirty="0">
                <a:latin typeface="Arial Narrow" panose="020B0606020202030204" pitchFamily="34" charset="0"/>
              </a:rPr>
              <a:t>, к численности НПР, умноженное на 100.</a:t>
            </a:r>
          </a:p>
          <a:p>
            <a:pPr lvl="1"/>
            <a:r>
              <a:rPr lang="ru-RU" sz="1400" dirty="0" smtClean="0">
                <a:latin typeface="Arial Narrow" panose="020B0606020202030204" pitchFamily="34" charset="0"/>
              </a:rPr>
              <a:t>12.2. Количество </a:t>
            </a:r>
            <a:r>
              <a:rPr lang="ru-RU" sz="1400" dirty="0">
                <a:latin typeface="Arial Narrow" panose="020B0606020202030204" pitchFamily="34" charset="0"/>
              </a:rPr>
              <a:t>цитирований публикаций, изданных за последние 5 лет, индексируемых в информационно-аналитической системе научного цитирования </a:t>
            </a:r>
            <a:r>
              <a:rPr lang="ru-RU" sz="1400" dirty="0" err="1">
                <a:latin typeface="Arial Narrow" panose="020B0606020202030204" pitchFamily="34" charset="0"/>
              </a:rPr>
              <a:t>Scopus</a:t>
            </a:r>
            <a:r>
              <a:rPr lang="ru-RU" sz="1400" dirty="0">
                <a:latin typeface="Arial Narrow" panose="020B0606020202030204" pitchFamily="34" charset="0"/>
              </a:rPr>
              <a:t> в расчете на 100 </a:t>
            </a:r>
            <a:r>
              <a:rPr lang="ru-RU" sz="1400" dirty="0" err="1">
                <a:latin typeface="Arial Narrow" panose="020B0606020202030204" pitchFamily="34" charset="0"/>
              </a:rPr>
              <a:t>НПРед</a:t>
            </a:r>
            <a:r>
              <a:rPr lang="ru-RU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ru-RU" sz="1400" dirty="0">
                <a:latin typeface="Arial Narrow" panose="020B0606020202030204" pitchFamily="34" charset="0"/>
              </a:rPr>
              <a:t>Отношение количества цитирований публикаций организации, изданных за последние 5 лет, индексируемых в информационно-аналитической системе научного цитирования </a:t>
            </a:r>
            <a:r>
              <a:rPr lang="ru-RU" sz="1400" dirty="0" err="1">
                <a:latin typeface="Arial Narrow" panose="020B0606020202030204" pitchFamily="34" charset="0"/>
              </a:rPr>
              <a:t>Scopus</a:t>
            </a:r>
            <a:r>
              <a:rPr lang="ru-RU" sz="1400" dirty="0">
                <a:latin typeface="Arial Narrow" panose="020B0606020202030204" pitchFamily="34" charset="0"/>
              </a:rPr>
              <a:t>, к численности НПР, умноженное на 100.</a:t>
            </a:r>
            <a:endParaRPr lang="ru-RU" sz="14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ПРОБЛЕМА: </a:t>
            </a:r>
            <a:r>
              <a:rPr lang="ru-RU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ППС «технологических» базовых кафедр (как правило) снижает показатели по п. Е.8.7., 12.1. и 12.2.</a:t>
            </a:r>
          </a:p>
          <a:p>
            <a:r>
              <a:rPr lang="ru-RU" sz="1400" b="1" u="sng" dirty="0" smtClean="0">
                <a:latin typeface="Arial Narrow" panose="020B0606020202030204" pitchFamily="34" charset="0"/>
              </a:rPr>
              <a:t>РЕШЕНИЕ: </a:t>
            </a:r>
            <a:r>
              <a:rPr lang="ru-RU" sz="1400" u="sng" dirty="0" smtClean="0">
                <a:latin typeface="Arial Narrow" panose="020B0606020202030204" pitchFamily="34" charset="0"/>
              </a:rPr>
              <a:t>внести корректировки в методику расчета показателей эффективности вузов с учетом специфики состава ППС, привлеченных со стороны предприятий  </a:t>
            </a:r>
            <a:endParaRPr lang="ru-RU" sz="1400" u="sng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endParaRPr lang="ru-RU" sz="16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endParaRPr lang="ru-RU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90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97277" y="7062281"/>
            <a:ext cx="10418323" cy="346901"/>
          </a:xfrm>
        </p:spPr>
        <p:txBody>
          <a:bodyPr/>
          <a:lstStyle/>
          <a:p>
            <a:r>
              <a:rPr lang="ru-RU" sz="8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6010723" y="180088"/>
            <a:ext cx="4681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НАПРАВЛЕНИЯ СОТРУДНИЧЕСТВА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17225"/>
              </p:ext>
            </p:extLst>
          </p:nvPr>
        </p:nvGraphicFramePr>
        <p:xfrm>
          <a:off x="412020" y="1067990"/>
          <a:ext cx="9938209" cy="585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2014"/>
                <a:gridCol w="5756195"/>
              </a:tblGrid>
              <a:tr h="606574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cap="all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НАПРАВЛЕНИЯ и критерии оценки эффективности</a:t>
                      </a:r>
                      <a:r>
                        <a:rPr lang="ru-RU" sz="1400" b="1" cap="all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cap="all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сотрудничества</a:t>
                      </a:r>
                      <a:r>
                        <a:rPr lang="ru-RU" sz="1400" b="1" cap="all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cap="all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РОСКОСМОСА и ВУЗА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cap="all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400" b="1" cap="all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вопросам </a:t>
                      </a:r>
                      <a:r>
                        <a:rPr lang="ru-RU" sz="1400" b="1" u="sng" cap="all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подготовки высококвалифицированных кадров </a:t>
                      </a:r>
                      <a:endParaRPr lang="ru-RU" sz="1400" b="1" u="sng" cap="all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482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400" b="0" baseline="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еализация заданий государственного плана </a:t>
                      </a:r>
                      <a:r>
                        <a:rPr lang="ru-RU" sz="140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</a:b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объем заявки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объем утвержденного задания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 выполнения задания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% трудоустройства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4829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2. «Новые кадры для ОПК»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организаций РКП – партнеров 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участников – целевых студентов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специализированных образовательных модулей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объем со-финансирования со стороны организаций РКП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34552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3. Специальные проекты РОСКОСМОСА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: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конкурс «Орбита молодежи»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ДНИ РОСКОСМОСА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воздушно-инженерная школа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межвузовский чемпионат «Молодые профессионалы (</a:t>
                      </a:r>
                      <a:r>
                        <a:rPr lang="ru-RU" sz="1400" b="0" i="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Ворлдскиллс</a:t>
                      </a:r>
                      <a:r>
                        <a:rPr lang="ru-RU" sz="1400" b="0" i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Россия)»</a:t>
                      </a:r>
                    </a:p>
                    <a:p>
                      <a:pPr marL="342900" marR="0" lvl="0" indent="-34290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создание МКА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участников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часов образовательных модулей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предприятий-партнеров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8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азовые кафедры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6348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5. Развитие системы профессиональны квалификаций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образовательных программ, прошедших ПОА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степень участия в создании центров оценки квалификаций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1892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Соглашения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соглашений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реализованных мероприятий, закрепленных в плане-графике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85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111" y="1264596"/>
            <a:ext cx="9513837" cy="1107129"/>
          </a:xfrm>
        </p:spPr>
        <p:txBody>
          <a:bodyPr/>
          <a:lstStyle/>
          <a:p>
            <a:pPr algn="ctr"/>
            <a:r>
              <a:rPr lang="ru-RU" sz="2000" dirty="0">
                <a:latin typeface="Arial Narrow" panose="020B0606020202030204" pitchFamily="34" charset="0"/>
              </a:rPr>
              <a:t>п</a:t>
            </a:r>
            <a:r>
              <a:rPr lang="ru-RU" sz="2000" dirty="0" smtClean="0">
                <a:latin typeface="Arial Narrow" panose="020B0606020202030204" pitchFamily="34" charset="0"/>
              </a:rPr>
              <a:t>.4 «КОМПЛЕКСА МЕР по совершенствованию системы профессионального образования…»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(поручение Заместителя Председателя Правительства Российской Федерации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err="1" smtClean="0">
                <a:latin typeface="Arial Narrow" panose="020B0606020202030204" pitchFamily="34" charset="0"/>
              </a:rPr>
              <a:t>Д.О.Рогозина</a:t>
            </a:r>
            <a:r>
              <a:rPr lang="ru-RU" sz="2000" dirty="0" smtClean="0">
                <a:latin typeface="Arial Narrow" panose="020B0606020202030204" pitchFamily="34" charset="0"/>
              </a:rPr>
              <a:t> от 16 октября 2014 г. №6979п-П7)</a:t>
            </a:r>
            <a:r>
              <a:rPr lang="ru-RU" sz="2000" dirty="0">
                <a:latin typeface="Arial Narrow" panose="020B0606020202030204" pitchFamily="34" charset="0"/>
              </a:rPr>
              <a:t/>
            </a:r>
            <a:br>
              <a:rPr lang="ru-RU" sz="2000" dirty="0">
                <a:latin typeface="Arial Narrow" panose="020B0606020202030204" pitchFamily="34" charset="0"/>
              </a:rPr>
            </a:br>
            <a:r>
              <a:rPr lang="ru-RU" sz="1800" dirty="0" smtClean="0">
                <a:latin typeface="Arial Narrow" panose="020B0606020202030204" pitchFamily="34" charset="0"/>
              </a:rPr>
              <a:t/>
            </a:r>
            <a:br>
              <a:rPr lang="ru-RU" sz="1800" dirty="0" smtClean="0">
                <a:latin typeface="Arial Narrow" panose="020B0606020202030204" pitchFamily="34" charset="0"/>
              </a:rPr>
            </a:br>
            <a:r>
              <a:rPr lang="ru-RU" sz="1800" dirty="0">
                <a:latin typeface="Arial Narrow" panose="020B0606020202030204" pitchFamily="34" charset="0"/>
              </a:rPr>
              <a:t/>
            </a:r>
            <a:br>
              <a:rPr lang="ru-RU" sz="1800" dirty="0">
                <a:latin typeface="Arial Narrow" panose="020B0606020202030204" pitchFamily="34" charset="0"/>
              </a:rPr>
            </a:b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-76199" y="6930499"/>
            <a:ext cx="10691812" cy="402483"/>
          </a:xfrm>
        </p:spPr>
        <p:txBody>
          <a:bodyPr/>
          <a:lstStyle/>
          <a:p>
            <a:pPr algn="ctr"/>
            <a:r>
              <a:rPr lang="ru-RU" sz="9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8849642" y="180088"/>
            <a:ext cx="1842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92123"/>
              </p:ext>
            </p:extLst>
          </p:nvPr>
        </p:nvGraphicFramePr>
        <p:xfrm>
          <a:off x="373111" y="2399084"/>
          <a:ext cx="9513837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114"/>
                <a:gridCol w="3010444"/>
                <a:gridCol w="3171279"/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Критерии и показатели, характеризующие эффективность </a:t>
                      </a:r>
                    </a:p>
                    <a:p>
                      <a:endParaRPr lang="ru-RU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4. Развитие системы базовых кафедр в организациях ОПК</a:t>
                      </a:r>
                      <a:r>
                        <a:rPr lang="ru-RU" sz="200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dirty="0" smtClean="0"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</a:br>
                      <a:endParaRPr lang="ru-RU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Количество базовых кафедр, созданных в организациях ОПК образовательными организациями высшего образования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МИНОБРНАУКИ России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5311" y="5546253"/>
            <a:ext cx="9417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46722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30 </a:t>
            </a:r>
            <a:r>
              <a:rPr lang="ru-RU" sz="2400" dirty="0" smtClean="0">
                <a:latin typeface="Arial Narrow" panose="020B0606020202030204" pitchFamily="34" charset="0"/>
              </a:rPr>
              <a:t>организаций </a:t>
            </a:r>
            <a:r>
              <a:rPr lang="ru-RU" sz="2400" dirty="0">
                <a:latin typeface="Arial Narrow" panose="020B0606020202030204" pitchFamily="34" charset="0"/>
              </a:rPr>
              <a:t>РКП имеют </a:t>
            </a:r>
            <a:r>
              <a:rPr lang="ru-RU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47 </a:t>
            </a:r>
            <a:r>
              <a:rPr lang="ru-RU" sz="2400" dirty="0" smtClean="0">
                <a:latin typeface="Arial Narrow" panose="020B0606020202030204" pitchFamily="34" charset="0"/>
              </a:rPr>
              <a:t>базовых подразделений </a:t>
            </a:r>
          </a:p>
          <a:p>
            <a:pPr algn="ctr">
              <a:tabLst>
                <a:tab pos="946722" algn="l"/>
              </a:tabLst>
            </a:pPr>
            <a:r>
              <a:rPr lang="ru-RU" sz="2400" dirty="0" smtClean="0">
                <a:latin typeface="Arial Narrow" panose="020B0606020202030204" pitchFamily="34" charset="0"/>
              </a:rPr>
              <a:t>в </a:t>
            </a:r>
            <a:r>
              <a:rPr lang="ru-RU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24</a:t>
            </a:r>
            <a:r>
              <a:rPr lang="ru-RU" sz="2400" dirty="0">
                <a:latin typeface="Arial Narrow" panose="020B0606020202030204" pitchFamily="34" charset="0"/>
              </a:rPr>
              <a:t> образовательных организациях </a:t>
            </a:r>
            <a:r>
              <a:rPr lang="ru-RU" sz="2400" dirty="0" smtClean="0">
                <a:latin typeface="Arial Narrow" panose="020B0606020202030204" pitchFamily="34" charset="0"/>
              </a:rPr>
              <a:t>ВО    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2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85725" y="7067550"/>
            <a:ext cx="10606088" cy="341632"/>
          </a:xfrm>
        </p:spPr>
        <p:txBody>
          <a:bodyPr/>
          <a:lstStyle/>
          <a:p>
            <a:pPr algn="ctr"/>
            <a:r>
              <a:rPr lang="ru-RU" sz="8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915342"/>
              </p:ext>
            </p:extLst>
          </p:nvPr>
        </p:nvGraphicFramePr>
        <p:xfrm>
          <a:off x="616946" y="4624680"/>
          <a:ext cx="9384304" cy="2038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851"/>
                <a:gridCol w="8990453"/>
              </a:tblGrid>
              <a:tr h="5456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№ п/п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КРИТЕРИИ ДЕЯТЕЛЬНОСТИ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7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КАЧЕСТВО ОБРАЗОВАТЕЛЬНЫХ 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</a:rPr>
                        <a:t>ПРОГРАММ</a:t>
                      </a:r>
                      <a:r>
                        <a:rPr lang="ru-RU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44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КВАЛИФИКАЦИЯ ПРОФЕССОРСКО-ПРЕПОДАВАТЕЛЬСКОГО СОСТАВА (ППС)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0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КАЧЕСТВО СТУДЕНТОВ/ВЫПУСКНИКОВ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4.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ЭФФЕКТИВНОСТЬ (трудоустройство)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4826" y="962139"/>
            <a:ext cx="9496424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8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1050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 Е Г Л А М Е Н Т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1050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создания и организации деятельности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1050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структурных подразделений образовательных организаций высшего образования на базе организаций ракетно-космической промышленности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понятия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Нормативно-правовая база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Предпосылки создания БП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Возможные направления деятельности и задачи БП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Возможный функционал БП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и требования создания БП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работы по согласованию, созданию и функционированию базовых подразделений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эффективности деятельности (критерии, параметры, показатели деятельности)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81050" algn="l"/>
              </a:tabLst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42616" y="180088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РЕГЛАМЕНТ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0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04492"/>
              </p:ext>
            </p:extLst>
          </p:nvPr>
        </p:nvGraphicFramePr>
        <p:xfrm>
          <a:off x="375920" y="1137920"/>
          <a:ext cx="9966959" cy="6001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88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380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66802">
                <a:tc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СРОКИ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30 сентябрь 2016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Регламент направлен в организации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14 декабря 2016 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Приведение в соответствие Договоров о создании базовых кафедр;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9681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14 декабря 2016 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Определение сроков профессионально-общественной аккредитации образовательных программ базовых кафедр в период 2017-2018 гг.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30 апреля 2017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Представление результатов самообследования в соответствии с критериями эффективности БК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Arial Narrow" panose="020B0606020202030204" pitchFamily="34" charset="0"/>
                        </a:rPr>
                        <a:t>15 мая – 15 июля 2017</a:t>
                      </a:r>
                      <a:endParaRPr lang="ru-RU" sz="20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Arial Narrow" panose="020B0606020202030204" pitchFamily="34" charset="0"/>
                        </a:rPr>
                        <a:t>Очные визиты </a:t>
                      </a: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на базовые кафедры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9681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07 сентября 2017 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Представление информации о результатах реализации Регламента. Выработка дальнейших действий. Определение эффективной кафедры 2017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75359"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20 сентября 2017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Arial Narrow" panose="020B0606020202030204" pitchFamily="34" charset="0"/>
                        </a:rPr>
                        <a:t>Информирование об итогах результатах реализации Положения Регламента, Объявление «Эффективной кафедры 2017»</a:t>
                      </a:r>
                      <a:endParaRPr lang="ru-RU" sz="20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0785" y="180088"/>
            <a:ext cx="4221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МЕРОПРИЯТИЯ МОНИТОРИНГА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7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0200" y="7010400"/>
            <a:ext cx="10160000" cy="157482"/>
          </a:xfrm>
        </p:spPr>
        <p:txBody>
          <a:bodyPr/>
          <a:lstStyle/>
          <a:p>
            <a:r>
              <a:rPr lang="ru-RU" sz="900" dirty="0" smtClean="0"/>
              <a:t>Все права на данный материал принадлежат Госкорпорации "Роскосмос". Копирование, тиражирование и какое-либо использование данного материала целиком или полностью без письменного разрешения Госкорпорации "Роскосмос" - запрещено.</a:t>
            </a:r>
            <a:endParaRPr lang="ru-RU" sz="9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4095"/>
              </p:ext>
            </p:extLst>
          </p:nvPr>
        </p:nvGraphicFramePr>
        <p:xfrm>
          <a:off x="1219200" y="1041402"/>
          <a:ext cx="8953500" cy="6034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77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57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3827"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Договор о создании базовой кафедры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2. Копия </a:t>
                      </a:r>
                      <a:r>
                        <a:rPr lang="ru-RU" sz="1200" dirty="0">
                          <a:effectLst/>
                        </a:rPr>
                        <a:t>приказов (вуза и организации) о создании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Положение о базовой кафедре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Штатное расписание базовой кафедры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3827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Копии ООП и программ дисциплин, реализуемых на кафедре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7654">
                <a:tc gridSpan="2">
                  <a:txBody>
                    <a:bodyPr/>
                    <a:lstStyle/>
                    <a:p>
                      <a:pPr marL="0" marR="20955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Внутренние документы организации по ведению работы на базовой кафедре (материально-техническая база, организация обучения, работа консультантов и т.д.)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0296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Список выпускников 2016 с указанием следующей информации по каждому: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трудоустройства;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должность и подразделение трудоустройства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копия приказа об организации преддипломной практики </a:t>
                      </a:r>
                      <a:r>
                        <a:rPr lang="ru-RU" sz="1200" dirty="0" err="1">
                          <a:effectLst/>
                        </a:rPr>
                        <a:t>практики</a:t>
                      </a:r>
                      <a:endParaRPr lang="ru-RU" sz="1200" dirty="0">
                        <a:effectLst/>
                      </a:endParaRP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 квалификационной работы, наименование подразделения организации, заинтересованного в разработке, ФИО консультанта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7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2.     Список </a:t>
                      </a:r>
                      <a:r>
                        <a:rPr lang="ru-RU" sz="1200" dirty="0">
                          <a:effectLst/>
                        </a:rPr>
                        <a:t>студентов всех курсов, обучающихся по программам БК с указанием следующей информации по каждому: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место в общеуниверситетском рейтинге по данному направлению подготовки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 НИР/НИКОР, в которых участвует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для студентов 3 курса и старше: копия приказов о прохождении практики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706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3. Список </a:t>
                      </a:r>
                      <a:r>
                        <a:rPr lang="ru-RU" sz="1200" dirty="0">
                          <a:effectLst/>
                        </a:rPr>
                        <a:t>преподавателей с указанием для каждого: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ФИО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работник вуза или организации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наименование дисциплин/модулей, в которых участвует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наименование НИР/НИОКР, в которых участвует (на дату октябрь 2016)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кол-во публикаций/конференций, в 2016 году, их названия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дата и место стажировок в 2014-2016 гг.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>
                          <a:effectLst/>
                        </a:rPr>
                        <a:t>- для работников организации: опыт преподавания/руководства научной деятельностью (срок, подтверждение)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495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7800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4. Перечень </a:t>
                      </a:r>
                      <a:r>
                        <a:rPr lang="ru-RU" sz="1200" dirty="0">
                          <a:effectLst/>
                        </a:rPr>
                        <a:t>ООП, реализуемых на кафедре*:</a:t>
                      </a:r>
                    </a:p>
                    <a:p>
                      <a:pPr marL="18415" indent="-1841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tc>
                  <a:txBody>
                    <a:bodyPr/>
                    <a:lstStyle/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наименование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</a:t>
                      </a:r>
                      <a:r>
                        <a:rPr lang="ru-RU" sz="1200" dirty="0" err="1">
                          <a:effectLst/>
                        </a:rPr>
                        <a:t>профстандарт</a:t>
                      </a:r>
                      <a:r>
                        <a:rPr lang="ru-RU" sz="1200" dirty="0">
                          <a:effectLst/>
                        </a:rPr>
                        <a:t>, соответствующий ООП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экспертизы по актуализации ООП в соответствии с </a:t>
                      </a:r>
                      <a:r>
                        <a:rPr lang="ru-RU" sz="1200" dirty="0" err="1">
                          <a:effectLst/>
                        </a:rPr>
                        <a:t>профстандартом</a:t>
                      </a:r>
                      <a:r>
                        <a:rPr lang="ru-RU" sz="1200" dirty="0">
                          <a:effectLst/>
                        </a:rPr>
                        <a:t>, ФИО эксперта и подразделения</a:t>
                      </a:r>
                    </a:p>
                    <a:p>
                      <a:pPr marR="2095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200" dirty="0">
                          <a:effectLst/>
                        </a:rPr>
                        <a:t>- дата проведения ПОА (если не проводилась, то плановая дата в 2017-2018 гг.)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5" marR="57295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6740" y="205488"/>
            <a:ext cx="2103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ОЧНЫЙ ВИЗИТ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2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49486" y="166319"/>
            <a:ext cx="6642327" cy="579146"/>
          </a:xfrm>
        </p:spPr>
        <p:txBody>
          <a:bodyPr>
            <a:noAutofit/>
          </a:bodyPr>
          <a:lstStyle/>
          <a:p>
            <a:pPr algn="r">
              <a:tabLst>
                <a:tab pos="1800225" algn="l"/>
              </a:tabLst>
            </a:pPr>
            <a:r>
              <a:rPr lang="ru-RU" sz="2400" b="1" cap="all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СТАТИСТИКА </a:t>
            </a:r>
            <a:endParaRPr lang="ru-RU" sz="2400" b="1" cap="all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670" y="2024132"/>
            <a:ext cx="996506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47 базовых подразделений, из них: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42 базовых </a:t>
            </a:r>
            <a:r>
              <a:rPr lang="ru-RU" sz="2000" dirty="0">
                <a:latin typeface="Arial Narrow" panose="020B0606020202030204" pitchFamily="34" charset="0"/>
              </a:rPr>
              <a:t>кафедры</a:t>
            </a:r>
            <a:r>
              <a:rPr lang="ru-RU" sz="2000" dirty="0" smtClean="0">
                <a:latin typeface="Arial Narrow" panose="020B0606020202030204" pitchFamily="34" charset="0"/>
              </a:rPr>
              <a:t>; 3 филиала кафедр; 2 </a:t>
            </a:r>
            <a:r>
              <a:rPr lang="ru-RU" sz="2000" dirty="0">
                <a:latin typeface="Arial Narrow" panose="020B0606020202030204" pitchFamily="34" charset="0"/>
              </a:rPr>
              <a:t>отраслевых факультета</a:t>
            </a:r>
            <a:r>
              <a:rPr lang="ru-RU" sz="2000" dirty="0" smtClean="0">
                <a:latin typeface="Arial Narrow" panose="020B0606020202030204" pitchFamily="34" charset="0"/>
              </a:rPr>
              <a:t>;</a:t>
            </a:r>
          </a:p>
          <a:p>
            <a:pPr>
              <a:tabLst>
                <a:tab pos="946722" algn="l"/>
              </a:tabLst>
            </a:pPr>
            <a:r>
              <a:rPr lang="ru-RU" sz="1600" i="1" dirty="0" smtClean="0">
                <a:latin typeface="Arial Narrow" panose="020B0606020202030204" pitchFamily="34" charset="0"/>
              </a:rPr>
              <a:t>	(5 базовых подразделений – в процессе ликвидации: ФГУП </a:t>
            </a:r>
            <a:r>
              <a:rPr lang="ru-RU" sz="1600" i="1" dirty="0" err="1">
                <a:latin typeface="Arial Narrow" panose="020B0606020202030204" pitchFamily="34" charset="0"/>
              </a:rPr>
              <a:t>ЦНИИмаш</a:t>
            </a:r>
            <a:r>
              <a:rPr lang="ru-RU" sz="1600" i="1" dirty="0">
                <a:latin typeface="Arial Narrow" panose="020B0606020202030204" pitchFamily="34" charset="0"/>
              </a:rPr>
              <a:t> – РУДН (3 БК), АО «НПО </a:t>
            </a:r>
            <a:r>
              <a:rPr lang="ru-RU" sz="1600" i="1" dirty="0" err="1" smtClean="0">
                <a:latin typeface="Arial Narrow" panose="020B0606020202030204" pitchFamily="34" charset="0"/>
              </a:rPr>
              <a:t>Энергомаш</a:t>
            </a:r>
            <a:r>
              <a:rPr lang="ru-RU" sz="1600" i="1" dirty="0" smtClean="0">
                <a:latin typeface="Arial Narrow" panose="020B0606020202030204" pitchFamily="34" charset="0"/>
              </a:rPr>
              <a:t>»- МАИ</a:t>
            </a:r>
            <a:r>
              <a:rPr lang="ru-RU" sz="1600" i="1" dirty="0">
                <a:latin typeface="Arial Narrow" panose="020B0606020202030204" pitchFamily="34" charset="0"/>
              </a:rPr>
              <a:t>, АО "Российские космические системы</a:t>
            </a:r>
            <a:r>
              <a:rPr lang="ru-RU" sz="1600" i="1" dirty="0" smtClean="0">
                <a:latin typeface="Arial Narrow" panose="020B0606020202030204" pitchFamily="34" charset="0"/>
              </a:rPr>
              <a:t>"- РУДН</a:t>
            </a:r>
            <a:r>
              <a:rPr lang="ru-RU" sz="1600" i="1" dirty="0">
                <a:latin typeface="Arial Narrow" panose="020B0606020202030204" pitchFamily="34" charset="0"/>
              </a:rPr>
              <a:t>).</a:t>
            </a:r>
          </a:p>
          <a:p>
            <a:pPr>
              <a:tabLst>
                <a:tab pos="946722" algn="l"/>
              </a:tabLs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Из 47 подразделений: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40 участвовали в мониторинге в 2017 году</a:t>
            </a:r>
            <a:r>
              <a:rPr lang="en-US" sz="2000" dirty="0" smtClean="0">
                <a:latin typeface="Arial Narrow" panose="020B0606020202030204" pitchFamily="34" charset="0"/>
              </a:rPr>
              <a:t>; </a:t>
            </a:r>
          </a:p>
          <a:p>
            <a:pPr>
              <a:tabLst>
                <a:tab pos="946722" algn="l"/>
              </a:tabLst>
            </a:pPr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7 не участвовали, находятся в ходе реорганизации (ФГУП </a:t>
            </a:r>
            <a:r>
              <a:rPr lang="ru-RU" sz="2000" dirty="0">
                <a:latin typeface="Arial Narrow" panose="020B0606020202030204" pitchFamily="34" charset="0"/>
              </a:rPr>
              <a:t>"КБ "</a:t>
            </a:r>
            <a:r>
              <a:rPr lang="ru-RU" sz="2000" dirty="0" smtClean="0">
                <a:latin typeface="Arial Narrow" panose="020B0606020202030204" pitchFamily="34" charset="0"/>
              </a:rPr>
              <a:t>Арсенал“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– (2)ВОЕНМЕХ-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(1)ГУАП</a:t>
            </a:r>
            <a:r>
              <a:rPr lang="en-US" sz="2000" dirty="0" smtClean="0">
                <a:latin typeface="Arial Narrow" panose="020B0606020202030204" pitchFamily="34" charset="0"/>
              </a:rPr>
              <a:t>/ </a:t>
            </a:r>
            <a:r>
              <a:rPr lang="ru-RU" sz="2000" dirty="0">
                <a:latin typeface="Arial Narrow" panose="020B0606020202030204" pitchFamily="34" charset="0"/>
              </a:rPr>
              <a:t>АО "Корпорация </a:t>
            </a:r>
            <a:r>
              <a:rPr lang="ru-RU" sz="2000" dirty="0" smtClean="0">
                <a:latin typeface="Arial Narrow" panose="020B0606020202030204" pitchFamily="34" charset="0"/>
              </a:rPr>
              <a:t>«СПУ-ЦКБТМ»- МАДИ </a:t>
            </a:r>
            <a:r>
              <a:rPr lang="en-US" sz="2000" dirty="0" smtClean="0">
                <a:latin typeface="Arial Narrow" panose="020B0606020202030204" pitchFamily="34" charset="0"/>
              </a:rPr>
              <a:t>/</a:t>
            </a:r>
            <a:r>
              <a:rPr lang="ru-RU" sz="2000" dirty="0" smtClean="0">
                <a:latin typeface="Arial Narrow" panose="020B0606020202030204" pitchFamily="34" charset="0"/>
              </a:rPr>
              <a:t>ФГУП </a:t>
            </a:r>
            <a:r>
              <a:rPr lang="ru-RU" sz="2000" dirty="0">
                <a:latin typeface="Arial Narrow" panose="020B0606020202030204" pitchFamily="34" charset="0"/>
              </a:rPr>
              <a:t>"Организация "</a:t>
            </a:r>
            <a:r>
              <a:rPr lang="ru-RU" sz="2000" dirty="0" smtClean="0">
                <a:latin typeface="Arial Narrow" panose="020B0606020202030204" pitchFamily="34" charset="0"/>
              </a:rPr>
              <a:t>Агат“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-РУДН</a:t>
            </a:r>
            <a:r>
              <a:rPr lang="en-US" sz="2000" dirty="0" smtClean="0">
                <a:latin typeface="Arial Narrow" panose="020B0606020202030204" pitchFamily="34" charset="0"/>
              </a:rPr>
              <a:t>/ 	</a:t>
            </a:r>
            <a:r>
              <a:rPr lang="ru-RU" sz="2000" dirty="0" smtClean="0">
                <a:latin typeface="Arial Narrow" panose="020B0606020202030204" pitchFamily="34" charset="0"/>
              </a:rPr>
              <a:t>Филиал </a:t>
            </a:r>
            <a:r>
              <a:rPr lang="ru-RU" sz="2000" dirty="0">
                <a:latin typeface="Arial Narrow" panose="020B0606020202030204" pitchFamily="34" charset="0"/>
              </a:rPr>
              <a:t>ГКНПЦ им. </a:t>
            </a:r>
            <a:r>
              <a:rPr lang="ru-RU" sz="2000" dirty="0" err="1">
                <a:latin typeface="Arial Narrow" panose="020B0606020202030204" pitchFamily="34" charset="0"/>
              </a:rPr>
              <a:t>М.В.Хруничева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– 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УКВЗ- </a:t>
            </a:r>
            <a:r>
              <a:rPr lang="ru-RU" sz="2000" dirty="0" err="1" smtClean="0">
                <a:latin typeface="Arial Narrow" panose="020B0606020202030204" pitchFamily="34" charset="0"/>
              </a:rPr>
              <a:t>ЮУрГУ</a:t>
            </a:r>
            <a:r>
              <a:rPr lang="en-US" sz="2000" dirty="0" smtClean="0">
                <a:latin typeface="Arial Narrow" panose="020B0606020202030204" pitchFamily="34" charset="0"/>
              </a:rPr>
              <a:t>/ </a:t>
            </a:r>
            <a:r>
              <a:rPr lang="ru-RU" sz="2000" dirty="0">
                <a:latin typeface="Arial Narrow" panose="020B0606020202030204" pitchFamily="34" charset="0"/>
              </a:rPr>
              <a:t>Филиал ГКНПЦ им. </a:t>
            </a:r>
            <a:r>
              <a:rPr lang="ru-RU" sz="2000" dirty="0" err="1">
                <a:latin typeface="Arial Narrow" panose="020B0606020202030204" pitchFamily="34" charset="0"/>
              </a:rPr>
              <a:t>М.В.Хруничева</a:t>
            </a:r>
            <a:r>
              <a:rPr lang="ru-RU" sz="2000" dirty="0">
                <a:latin typeface="Arial Narrow" panose="020B0606020202030204" pitchFamily="34" charset="0"/>
              </a:rPr>
              <a:t> - </a:t>
            </a: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КБ </a:t>
            </a:r>
            <a:r>
              <a:rPr lang="ru-RU" sz="2000" dirty="0">
                <a:latin typeface="Arial Narrow" panose="020B0606020202030204" pitchFamily="34" charset="0"/>
              </a:rPr>
              <a:t>"</a:t>
            </a:r>
            <a:r>
              <a:rPr lang="ru-RU" sz="2000" dirty="0" smtClean="0">
                <a:latin typeface="Arial Narrow" panose="020B0606020202030204" pitchFamily="34" charset="0"/>
              </a:rPr>
              <a:t>Арматура“ - КГТА</a:t>
            </a:r>
            <a:r>
              <a:rPr lang="en-US" sz="2000" dirty="0" smtClean="0">
                <a:latin typeface="Arial Narrow" panose="020B0606020202030204" pitchFamily="34" charset="0"/>
              </a:rPr>
              <a:t>)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tabLst>
                <a:tab pos="946722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Из 40 подразделений, участвовавших в мониторинге: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33</a:t>
            </a: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подразделения, показатели которых сравнимы</a:t>
            </a:r>
          </a:p>
          <a:p>
            <a:pPr>
              <a:tabLst>
                <a:tab pos="946722" algn="l"/>
              </a:tabLst>
            </a:pPr>
            <a:r>
              <a:rPr lang="ru-RU" sz="2000" dirty="0">
                <a:latin typeface="Arial Narrow" panose="020B0606020202030204" pitchFamily="34" charset="0"/>
              </a:rPr>
              <a:t>	</a:t>
            </a:r>
            <a:r>
              <a:rPr lang="ru-RU" sz="2000" dirty="0" smtClean="0">
                <a:latin typeface="Arial Narrow" panose="020B0606020202030204" pitchFamily="34" charset="0"/>
              </a:rPr>
              <a:t>7 подразделений, более 50% показателей которых не применимы - не имеют выпускников 	в отчетном периоде, учебный процесс не полностью </a:t>
            </a:r>
            <a:r>
              <a:rPr lang="ru-RU" sz="2000" dirty="0" err="1" smtClean="0">
                <a:latin typeface="Arial Narrow" panose="020B0606020202030204" pitchFamily="34" charset="0"/>
              </a:rPr>
              <a:t>сфомирован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811262" y="1952824"/>
            <a:ext cx="6786158" cy="2722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6601" y="1056538"/>
            <a:ext cx="1036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46722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Elektra Light Pro" panose="02000503030000020004" pitchFamily="50" charset="-52"/>
              </a:rPr>
              <a:t>30 </a:t>
            </a:r>
            <a:r>
              <a:rPr lang="ru-RU" sz="2400" dirty="0" smtClean="0">
                <a:latin typeface="Elektra Light Pro" panose="02000503030000020004" pitchFamily="50" charset="-52"/>
              </a:rPr>
              <a:t>организаций </a:t>
            </a:r>
            <a:r>
              <a:rPr lang="ru-RU" sz="2400" dirty="0">
                <a:latin typeface="Elektra Light Pro" panose="02000503030000020004" pitchFamily="50" charset="-52"/>
              </a:rPr>
              <a:t>РКП имеют базовые подразделения </a:t>
            </a:r>
            <a:endParaRPr lang="ru-RU" sz="2400" dirty="0" smtClean="0">
              <a:latin typeface="Elektra Light Pro" panose="02000503030000020004" pitchFamily="50" charset="-52"/>
            </a:endParaRPr>
          </a:p>
          <a:p>
            <a:pPr algn="ctr">
              <a:tabLst>
                <a:tab pos="946722" algn="l"/>
              </a:tabLst>
            </a:pPr>
            <a:r>
              <a:rPr lang="ru-RU" sz="2400" dirty="0" smtClean="0">
                <a:latin typeface="Elektra Light Pro" panose="02000503030000020004" pitchFamily="50" charset="-52"/>
              </a:rPr>
              <a:t>в </a:t>
            </a:r>
            <a:r>
              <a:rPr lang="ru-RU" sz="2400" dirty="0">
                <a:solidFill>
                  <a:srgbClr val="FF0000"/>
                </a:solidFill>
                <a:latin typeface="Elektra Light Pro" panose="02000503030000020004" pitchFamily="50" charset="-52"/>
              </a:rPr>
              <a:t>24</a:t>
            </a:r>
            <a:r>
              <a:rPr lang="ru-RU" sz="2400" dirty="0">
                <a:latin typeface="Elektra Light Pro" panose="02000503030000020004" pitchFamily="50" charset="-52"/>
              </a:rPr>
              <a:t> образовательных организациях </a:t>
            </a:r>
            <a:r>
              <a:rPr lang="ru-RU" sz="2400" dirty="0" smtClean="0">
                <a:latin typeface="Elektra Light Pro" panose="02000503030000020004" pitchFamily="50" charset="-52"/>
              </a:rPr>
              <a:t>ВО    </a:t>
            </a:r>
            <a:endParaRPr lang="ru-RU" sz="2400" dirty="0">
              <a:latin typeface="Elektra Light Pro" panose="02000503030000020004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7040890"/>
            <a:ext cx="104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Настоящий материал является собственностью Госкорпорации «Роскосмос». Любое использование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копирование, распространение информации, содержащейся в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настоящей презентации, </a:t>
            </a:r>
            <a:r>
              <a:rPr lang="ru-RU" sz="900" i="1" dirty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осуществление любых действий на основе этой информации, строго </a:t>
            </a:r>
            <a:r>
              <a:rPr lang="ru-RU" sz="900" i="1" dirty="0" smtClean="0">
                <a:solidFill>
                  <a:srgbClr val="003572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запрещено.</a:t>
            </a:r>
            <a:endParaRPr lang="ru-RU" sz="900" i="1" dirty="0"/>
          </a:p>
        </p:txBody>
      </p:sp>
    </p:spTree>
    <p:extLst>
      <p:ext uri="{BB962C8B-B14F-4D97-AF65-F5344CB8AC3E}">
        <p14:creationId xmlns:p14="http://schemas.microsoft.com/office/powerpoint/2010/main" val="141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5120" y="7012456"/>
            <a:ext cx="10261599" cy="297183"/>
          </a:xfrm>
        </p:spPr>
        <p:txBody>
          <a:bodyPr/>
          <a:lstStyle/>
          <a:p>
            <a:r>
              <a:rPr lang="ru-RU" sz="800" dirty="0" smtClean="0"/>
              <a:t>Все права на данный материал принадлежат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 - запрещено.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5120" y="1416400"/>
            <a:ext cx="1026159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«НАУЧНАЯ»: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есть непрерывная траектория (или потенциал её создания) построения научной карьеры студента от 1 курса до защиты диссертации.</a:t>
            </a:r>
            <a:endParaRPr lang="en-US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«ОТБОРОЧНАЯ»: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наибольшее внимание уделяется практике, на которую принимается максимально возможное количество студентов с целью дальнейшего отсева и отбора лучших</a:t>
            </a:r>
            <a:r>
              <a:rPr lang="en-US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специальных дисциплин – минимум</a:t>
            </a:r>
            <a:r>
              <a:rPr lang="en-US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;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нет задачи трудоустроить всех.</a:t>
            </a:r>
            <a:endParaRPr lang="en-US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«ЦЕЛЕВАЯ»</a:t>
            </a:r>
            <a:r>
              <a:rPr lang="en-US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создается под определенные задачи подразделений, много специализированных узкопрофильных дисциплин. </a:t>
            </a: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«ПОВЫШЕНИЕ КВАЛИФИКАЦИИ»: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реализует магистратуру  (или ДПО) для работников предприятия</a:t>
            </a:r>
            <a:r>
              <a:rPr lang="ru-RU" sz="1700" dirty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 </a:t>
            </a:r>
            <a:endParaRPr lang="ru-RU" sz="1700" dirty="0" smtClean="0">
              <a:solidFill>
                <a:srgbClr val="21212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700" b="1" u="sng" cap="all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«ФИЛИАЛ»: </a:t>
            </a:r>
            <a:r>
              <a:rPr lang="ru-RU" sz="1700" dirty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значимую часть ППС кафедры составляют работники вуза, на кафедре мало полностью «своих» дисциплин, работники предприятия читают лекции в вузе на базе созданных при участии предприятия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лабораторий.</a:t>
            </a:r>
          </a:p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«ТЕХНОЛОГИЧЕСКАЯ»</a:t>
            </a:r>
            <a:r>
              <a:rPr lang="ru-RU" sz="1700" b="1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практика в значительной степени ориентирована на работу в цехах, отделах и лабораториях предприятия, есть обучающие стенды, студенты допускаются к работе на оборудовании</a:t>
            </a:r>
          </a:p>
          <a:p>
            <a:pPr>
              <a:spcAft>
                <a:spcPts val="1200"/>
              </a:spcAft>
            </a:pPr>
            <a:r>
              <a:rPr lang="ru-RU" sz="1700" b="1" u="sng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МЕЖДИСЦИПЛИНАРНАЯ: </a:t>
            </a:r>
            <a:r>
              <a:rPr lang="ru-RU" sz="1700" dirty="0" smtClean="0">
                <a:solidFill>
                  <a:srgbClr val="21212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кафедру приходят студенты разных направлений подготовки с целью совместной адаптации к предприятию</a:t>
            </a:r>
            <a:endParaRPr lang="ru-RU" sz="17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6564" y="180088"/>
            <a:ext cx="348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ТИПЫ БАЗОВЫХ КАФЕДР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5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5120" y="7012456"/>
            <a:ext cx="10261599" cy="297183"/>
          </a:xfrm>
        </p:spPr>
        <p:txBody>
          <a:bodyPr/>
          <a:lstStyle/>
          <a:p>
            <a:r>
              <a:rPr lang="ru-RU" sz="800" dirty="0" smtClean="0"/>
              <a:t>Все права на данный материал принадлежат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". Копирование, тиражирование и какое-либо использование данного материала целиком или полностью без письменного разрешения </a:t>
            </a:r>
            <a:r>
              <a:rPr lang="ru-RU" sz="800" dirty="0" err="1" smtClean="0"/>
              <a:t>Госкорпорации</a:t>
            </a:r>
            <a:r>
              <a:rPr lang="ru-RU" sz="800" dirty="0" smtClean="0"/>
              <a:t> "</a:t>
            </a:r>
            <a:r>
              <a:rPr lang="ru-RU" sz="800" dirty="0" err="1" smtClean="0"/>
              <a:t>Роскосмос</a:t>
            </a:r>
            <a:r>
              <a:rPr lang="ru-RU" sz="800" dirty="0" smtClean="0"/>
              <a:t>" - запрещено.</a:t>
            </a:r>
            <a:endParaRPr lang="ru-RU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7101470" y="198195"/>
            <a:ext cx="348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ТИПЫ БАЗОВЫХ КАФЕДР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5" y="982849"/>
            <a:ext cx="2076599" cy="5831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561" y="982849"/>
            <a:ext cx="7871814" cy="58568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7857124"/>
      </p:ext>
    </p:extLst>
  </p:cSld>
  <p:clrMapOvr>
    <a:masterClrMapping/>
  </p:clrMapOvr>
</p:sld>
</file>

<file path=ppt/theme/theme1.xml><?xml version="1.0" encoding="utf-8"?>
<a:theme xmlns:a="http://schemas.openxmlformats.org/drawingml/2006/main" name="Roscosmos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0" id="{73E49855-C75B-4165-840D-A69BF0BE36D1}" vid="{D35D189D-916D-46AF-AB0B-7D86817B82B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Roscosmos</Template>
  <TotalTime>8625</TotalTime>
  <Words>3189</Words>
  <Application>Microsoft Office PowerPoint</Application>
  <PresentationFormat>Произвольный</PresentationFormat>
  <Paragraphs>399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Elektra Light Pro</vt:lpstr>
      <vt:lpstr>Symbol</vt:lpstr>
      <vt:lpstr>Times New Roman</vt:lpstr>
      <vt:lpstr>Verdana</vt:lpstr>
      <vt:lpstr>Wingdings</vt:lpstr>
      <vt:lpstr>Roscosmos</vt:lpstr>
      <vt:lpstr>Презентация PowerPoint</vt:lpstr>
      <vt:lpstr>Презентация PowerPoint</vt:lpstr>
      <vt:lpstr>п.4 «КОМПЛЕКСА МЕР по совершенствованию системы профессионального образования…»  (поручение Заместителя Председателя Правительства Российской Федерации  Д.О.Рогозина от 16 октября 2014 г. №6979п-П7)   </vt:lpstr>
      <vt:lpstr>Презентация PowerPoint</vt:lpstr>
      <vt:lpstr>Презентация PowerPoint</vt:lpstr>
      <vt:lpstr>Презентация PowerPoint</vt:lpstr>
      <vt:lpstr>СТАТИСТИКА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Метальников Денис Александрович</dc:creator>
  <cp:lastModifiedBy>Степанов Евгений Борисович</cp:lastModifiedBy>
  <cp:revision>483</cp:revision>
  <cp:lastPrinted>2017-10-16T10:51:18Z</cp:lastPrinted>
  <dcterms:created xsi:type="dcterms:W3CDTF">2015-11-23T08:10:08Z</dcterms:created>
  <dcterms:modified xsi:type="dcterms:W3CDTF">2017-11-23T04:18:14Z</dcterms:modified>
</cp:coreProperties>
</file>