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88" r:id="rId3"/>
    <p:sldId id="28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72" r:id="rId12"/>
    <p:sldId id="275" r:id="rId13"/>
    <p:sldId id="276" r:id="rId14"/>
    <p:sldId id="277" r:id="rId15"/>
    <p:sldId id="273" r:id="rId16"/>
    <p:sldId id="274" r:id="rId17"/>
    <p:sldId id="286" r:id="rId18"/>
    <p:sldId id="28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E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733" autoAdjust="0"/>
  </p:normalViewPr>
  <p:slideViewPr>
    <p:cSldViewPr>
      <p:cViewPr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Специалисты с высшим образованием, работающие на АО "ОДК-Авиадвигатель"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Выпускники ПНИПУ</c:v>
                </c:pt>
                <c:pt idx="1">
                  <c:v>Выпускники других вузов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6.9</c:v>
                </c:pt>
                <c:pt idx="1">
                  <c:v>3.1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9ED2-2942-461F-BB42-C485C6DCF45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D84C-C278-4364-9BD2-687C9766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58E1-FD44-4BE4-BC9A-B84248F0FA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C66EB-23C0-4892-8037-4F0A5C336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3971-2770-48B9-A281-AFEFB877878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44-293A-433A-AAA0-0B88CA1970CC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2B92-37A3-45A8-8950-E5E0B1E68494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82C4-4E32-4C55-B985-5AA858C6EDC2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6DFB-D6A4-4534-A94F-AB53DF19D3BE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B1D2-9071-4C0A-9A8B-5460331F89A9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6ED-4049-40D3-87A4-8B3B054FF0A5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331E-BDE5-4707-B36E-FA8346756ED9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E222-A7C5-41A4-88DC-B28643B5DB99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FF5-9FC3-4A10-B380-564754B7F20C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F9A7-CB10-445A-A1E8-263F46AC0C39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129F-A5BF-4496-8DD4-B0133653A7CD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697B-C92A-445A-ABC5-0443F730C2F2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cadry-op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340768"/>
            <a:ext cx="741682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Индивидуальный подход в системе подготовки кадров с высшим образованием для оборонно-промышленного комплекса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на примере Пермского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политеха</a:t>
            </a:r>
            <a:endParaRPr lang="ru-RU" sz="28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365104"/>
            <a:ext cx="741682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Докладчик –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Первый проректор ПНИПУ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Шевелев Николай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IV. Обучение на протяжении всей жизни специалиста</a:t>
            </a:r>
            <a:endParaRPr lang="ru-RU" sz="2400" b="1" dirty="0">
              <a:solidFill>
                <a:srgbClr val="002060"/>
              </a:solidFill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600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Форматы и механизмы реализации: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Связанные между собой образовательные программы всех уровней высшего образования.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Совместная реализация крупных научно-производственных проектов.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Совместная разработка и реализация адаптивных программ дополнительного профессионального образования.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Обязательное повышение квалификации преподавателей и специалистов университета в виде стажировок на предприятия и научно-технические центры компетенций ОПК как в России, так и за рубежом.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6512" y="1052737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Лучшая практика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ЦЕЛЕВОЙ ПРИЕМ И ЦЕЛЕВОЕ ОБУЧЕНИЕ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5" y="2420887"/>
          <a:ext cx="8640960" cy="12310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6225"/>
                <a:gridCol w="1512168"/>
                <a:gridCol w="1440160"/>
                <a:gridCol w="1368152"/>
                <a:gridCol w="1368152"/>
                <a:gridCol w="936103"/>
              </a:tblGrid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Организация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Бакалавриат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Специалитет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Магистратура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Аспирантура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АО «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ОДК-Авиадвигатель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 (5)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 (27)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(0)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(6)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54 (38)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факту для указанного предприятия по очной форме обучается более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целевых студентов.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целевого приема в рамках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госзадания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подготовке кадров для предприятий ОПК в 2017 г. (2016 г. для сравнения), человек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0"/>
            <a:ext cx="9172576" cy="687705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63688" y="2204864"/>
          <a:ext cx="5846544" cy="21026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65514"/>
                <a:gridCol w="1790515"/>
                <a:gridCol w="1790515"/>
              </a:tblGrid>
              <a:tr h="144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Организация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Средний балл ЕГЭ по итогам целевого приема в 2014 году, балл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Средний балл ЕГЭ по итогам целевого приема в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году, балл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3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АО «ОДК-Авиадвигатель»</a:t>
                      </a:r>
                      <a:endParaRPr lang="ru-RU" sz="18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65,2</a:t>
                      </a:r>
                      <a:endParaRPr lang="ru-RU" sz="18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8691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целом по вузу средний балл ЕГЭ по общему конкурсу в 2017 году составил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69,2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балла.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36512" y="1052737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ЦЕЛЕВОЙ ПРИЕМ И ЦЕЛЕВОЕ ОБУЧЕНИЕ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 приема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0"/>
            <a:ext cx="9172576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77281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Рейтинг вузов по качеству приема абитуриентов (по направлениям подготовки)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1" y="2212244"/>
          <a:ext cx="8568951" cy="374711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5842"/>
                <a:gridCol w="3876878"/>
                <a:gridCol w="1210830"/>
                <a:gridCol w="742563"/>
                <a:gridCol w="953625"/>
                <a:gridCol w="1179213"/>
              </a:tblGrid>
              <a:tr h="1330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Место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Вуз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Средний балл, 2016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Средний балл, 2015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Рост / падение 2015-2016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Зачислено на бюджетные места, чел.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Авиационная и ракетно-космическая техника (всего - 31 вуз)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Санкт-Петербургский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нац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иссл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ун-т информационных технологий, механики и оптики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78,9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-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 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Московский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технический ун-т им. Н.Э. Баумана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75,3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75,1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+0,2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604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Пермский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нац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иссл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политехнический ун-т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+4,5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36512" y="1052737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ЦЕЛЕВОЙ ПРИЕМ И ЦЕЛЕВОЕ ОБУЧЕНИЕ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0"/>
            <a:ext cx="9172576" cy="6877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70080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Федеральная программа «Новые кадры для оборонно-промышленного комплекса (ОПК)»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43 тыс. рублей в год на 1 целевого студента – дополнительная федеральная субсидия,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не менее 43 тыс. рублей в год на 1 целевого студента – средства от организации-партнера.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 данной программе участвует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141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обучающийся очной формы, из них 31 студент и 2 аспиранта являются целевыми обучающимися для АО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ОДК-Авиадвигатель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forum.cadry-opk.ru/img/forum_banner_0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533"/>
          <a:stretch/>
        </p:blipFill>
        <p:spPr bwMode="auto">
          <a:xfrm>
            <a:off x="3995936" y="4653136"/>
            <a:ext cx="1059691" cy="1383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36512" y="1052737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ЦЕЛЕВОЙ ПРИЕМ И ЦЕЛЕВОЕ ОБУЧЕНИЕ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13" name="Содержимое 12" descr="ucheniki-shkoly-16-v-muzee-npo-laquo-iskra-raqu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716390"/>
            <a:ext cx="2448272" cy="1554653"/>
          </a:xfrm>
          <a:prstGeom prst="rect">
            <a:avLst/>
          </a:prstGeom>
        </p:spPr>
      </p:pic>
      <p:pic>
        <p:nvPicPr>
          <p:cNvPr id="14" name="Рисунок 13" descr="image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4" y="4725144"/>
            <a:ext cx="2304254" cy="1536169"/>
          </a:xfrm>
          <a:prstGeom prst="rect">
            <a:avLst/>
          </a:prstGeom>
        </p:spPr>
      </p:pic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6512" y="908721"/>
            <a:ext cx="9180512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БАЗОВЫЕ КАФЕДРЫ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78092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Кафедра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«Авиационных двигателей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ведующий кафедрой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Иноземцев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Александрович,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профессор, д-р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Академик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академии наук авиации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воздухоплавания, член-корреспондент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Академии технологических наук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Федерации, член-корреспондент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академии наук,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управляющий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 – генеральный конструктор АО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ОДК-Авиадвигатель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77281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Через базовые кафедры открываются новые возможности для целевой подготовки специалистов по заказу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предприятий-партнеров (всего 8 базовых кафедр).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avid.ru/_res/staff/8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2016224" cy="278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052736"/>
            <a:ext cx="918051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ТРУДОУСТРОЙСТВО ВЫПУСКНИКОВ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395536" y="1988840"/>
          <a:ext cx="83529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6512" y="980728"/>
            <a:ext cx="91805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ДОПОЛНИТЕЛЬНОЕ ПРОФЕССИОНАЛЬНОЕ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ОБРАЗОВАНИЕ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492897"/>
          <a:ext cx="8280920" cy="12171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32248"/>
                <a:gridCol w="1512168"/>
                <a:gridCol w="1440160"/>
                <a:gridCol w="1512168"/>
                <a:gridCol w="1584176"/>
              </a:tblGrid>
              <a:tr h="4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Организация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2014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2015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2016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2017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АО «</a:t>
                      </a:r>
                      <a:r>
                        <a:rPr lang="ru-RU" sz="1800" dirty="0" err="1"/>
                        <a:t>ОДК-Авиадвигатель</a:t>
                      </a:r>
                      <a:r>
                        <a:rPr lang="ru-RU" sz="1800" dirty="0"/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35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64124" y="2060848"/>
            <a:ext cx="7018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слушателей, повысивших квалификацию в ПНИПУ, человек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14908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них повысили квалификацию в рамках федеральной программы подготовки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управленческих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кадров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человек, в рамках президентской программы подготовки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инженерных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кадров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 с 2014 по 2016 г.г. по указанным программам прошли подготовку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специалистов из различных организаций Пермского края</a:t>
            </a: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1152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Лучшая практика №5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студентов и аспирантов в НИОКТР</a:t>
            </a:r>
            <a:br>
              <a:rPr lang="ru-RU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АО «</a:t>
            </a:r>
            <a:r>
              <a:rPr lang="ru-RU" sz="2000" b="1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ОДК-Авиадвигатель</a:t>
            </a:r>
            <a:r>
              <a:rPr lang="ru-RU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b="1" cap="all" dirty="0">
              <a:solidFill>
                <a:srgbClr val="00206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844824"/>
            <a:ext cx="8496944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С 2013 г.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реализуется 4 проекта по созданию высокотехнологичного производства (Постановление Правительства № 218),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 г. –                   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действующих проекта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С 2009 г. выполнено более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НИОКТР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общую сумму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млн.руб. (в 2016 г.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125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млн.руб.).</a:t>
            </a:r>
          </a:p>
          <a:p>
            <a:pPr lvl="0" algn="just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Число студентов и аспирантов, участвующих в выполнении НИОКТР  по заказам предприятия в 2016 г.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человек.</a:t>
            </a:r>
            <a:endParaRPr kumimoji="0" lang="ru-RU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33" descr="ОАО Авиадвигатель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32656"/>
            <a:ext cx="24083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27_Лаборатория%20усталостных%20испытаний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98688"/>
            <a:ext cx="2736304" cy="173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3" descr="I:\НИР и проекты\Продвижение проектов\Презентация центров\Трушников аддитивка\Примеры работ\Восстановленные титановые лопатки 2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81128"/>
            <a:ext cx="2662286" cy="1799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 l="9180" r="19354"/>
          <a:stretch>
            <a:fillRect/>
          </a:stretch>
        </p:blipFill>
        <p:spPr bwMode="auto">
          <a:xfrm>
            <a:off x="3491879" y="4509120"/>
            <a:ext cx="2529221" cy="188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Box 23"/>
          <p:cNvSpPr txBox="1">
            <a:spLocks noChangeArrowheads="1"/>
          </p:cNvSpPr>
          <p:nvPr/>
        </p:nvSpPr>
        <p:spPr bwMode="auto">
          <a:xfrm>
            <a:off x="755576" y="1844824"/>
            <a:ext cx="3600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Политех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технология успеха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5F41-3625-465A-B562-A89E6C5E1A1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Основные этапы подготовки специалиста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1. Профессиональное самоопределение школьника.</a:t>
            </a:r>
          </a:p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2. Выбор траектории профессионального развития абитуриента.</a:t>
            </a:r>
          </a:p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3. Индивидуализация обучения студента.</a:t>
            </a:r>
          </a:p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4. Обучение на протяжении всей жизни специалиста.</a:t>
            </a:r>
          </a:p>
          <a:p>
            <a:pPr>
              <a:spcBef>
                <a:spcPts val="2400"/>
              </a:spcBef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Профессиональное самоопределение школьника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2800" dirty="0" smtClean="0"/>
              <a:t>Современные и будущие профессии и технологии.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Научно-технические задачи и проекты в оборонно-промышленной отрасли.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Предприятия и центры ОПК региона. 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Учебные предметы как необходимые в будущем средства и инструменты.</a:t>
            </a:r>
          </a:p>
          <a:p>
            <a:pPr>
              <a:spcBef>
                <a:spcPts val="2400"/>
              </a:spcBef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Профессиональное самоопределение школьника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600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Форматы и механизмы реализации: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проведение на базе кампуса различных инженерных школ во время каникул и в выходные дни;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мастер-классы, лабораторные практикумы и эксперименты, решение нестандартных задач;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встречи с успешными и известными людьми из ОПК;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дни открытых дверей на предприятиях ОПК;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инженерно-технические олимпиады для школьников совместно с предприятиями ОПК;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тематические фестивали и проекты.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II. Выбор траектории профессионального развития абитуриента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Цели: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Не потерять ни одного мотивированного и интересующегося школьника. 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Помочь абитуриенту определить траекторию будущего обучения по выбранной специальности или отрасли ОПК.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II. Выбор траектории профессионального развития абитуриента</a:t>
            </a:r>
            <a:endParaRPr lang="ru-RU" sz="2400" b="1" dirty="0">
              <a:solidFill>
                <a:srgbClr val="002060"/>
              </a:solidFill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6003"/>
          </a:xfrm>
        </p:spPr>
        <p:txBody>
          <a:bodyPr>
            <a:normAutofit fontScale="92500"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Форматы и механизмы реализации: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Целевой прием в рамках государственного плана подготовки кадров для организаций ОПК.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Дни открытых дверей на факультетах и кафедрах.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Разъяснительная работа с кадровыми службами предприятий.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Конкурсный отбор абитуриентов по итогам различных мероприятий первого этапа.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Минимальный порог суммарного количества баллов при поступлении.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III.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Индивидуализация обучения студента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Цель: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Создание условий и возможностей для выстраивания максимально эффективной индивидуальной траектории обучения студента.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III. 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Индивидуализация обучения студента</a:t>
            </a:r>
            <a:endParaRPr lang="ru-RU" sz="2400" b="1" dirty="0">
              <a:solidFill>
                <a:srgbClr val="002060"/>
              </a:solidFill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600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Форматы и механизмы реализации: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Целевое обучение.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Базовые кафедры и сетевое обучение.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Программа «Новые кадры для ОПК». </a:t>
            </a:r>
          </a:p>
          <a:p>
            <a:pPr>
              <a:spcBef>
                <a:spcPts val="2400"/>
              </a:spcBef>
            </a:pPr>
            <a:r>
              <a:rPr lang="ru-RU" sz="2400" dirty="0" smtClean="0"/>
              <a:t>НИРС на предприятиях ОПК.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abaev\Desktop\presentation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-19050"/>
            <a:ext cx="9172576" cy="68770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08720"/>
            <a:ext cx="9180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IV. Обучение на протяжении всей жизни специалиста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2800" dirty="0" smtClean="0"/>
              <a:t>Цель:</a:t>
            </a:r>
          </a:p>
          <a:p>
            <a:pPr>
              <a:spcBef>
                <a:spcPts val="2400"/>
              </a:spcBef>
            </a:pPr>
            <a:r>
              <a:rPr lang="ru-RU" sz="2800" dirty="0" smtClean="0"/>
              <a:t>Создать условия для удовлетворения потребности специалиста в постоянном повышении квалификации и переподготовки.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809</Words>
  <Application>Microsoft Office PowerPoint</Application>
  <PresentationFormat>Экран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Лучшая практика №5 Участие студентов и аспирантов в НИОКТР для АО «ОДК-Авиадвигатель»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Зиннатуллин Р.Р.</cp:lastModifiedBy>
  <cp:revision>140</cp:revision>
  <dcterms:created xsi:type="dcterms:W3CDTF">2015-11-24T12:03:26Z</dcterms:created>
  <dcterms:modified xsi:type="dcterms:W3CDTF">2017-11-22T12:31:05Z</dcterms:modified>
</cp:coreProperties>
</file>